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handoutMasterIdLst>
    <p:handoutMasterId r:id="rId37"/>
  </p:handoutMasterIdLst>
  <p:sldIdLst>
    <p:sldId id="256" r:id="rId5"/>
    <p:sldId id="276" r:id="rId6"/>
    <p:sldId id="265" r:id="rId7"/>
    <p:sldId id="277" r:id="rId8"/>
    <p:sldId id="278" r:id="rId9"/>
    <p:sldId id="281" r:id="rId10"/>
    <p:sldId id="279" r:id="rId11"/>
    <p:sldId id="282" r:id="rId12"/>
    <p:sldId id="283" r:id="rId13"/>
    <p:sldId id="284" r:id="rId14"/>
    <p:sldId id="285" r:id="rId15"/>
    <p:sldId id="295" r:id="rId16"/>
    <p:sldId id="304" r:id="rId17"/>
    <p:sldId id="286" r:id="rId18"/>
    <p:sldId id="287" r:id="rId19"/>
    <p:sldId id="288" r:id="rId20"/>
    <p:sldId id="289" r:id="rId21"/>
    <p:sldId id="292" r:id="rId22"/>
    <p:sldId id="293" r:id="rId23"/>
    <p:sldId id="294" r:id="rId24"/>
    <p:sldId id="296" r:id="rId25"/>
    <p:sldId id="297" r:id="rId26"/>
    <p:sldId id="298" r:id="rId27"/>
    <p:sldId id="299" r:id="rId28"/>
    <p:sldId id="300" r:id="rId29"/>
    <p:sldId id="301" r:id="rId30"/>
    <p:sldId id="302" r:id="rId31"/>
    <p:sldId id="303" r:id="rId32"/>
    <p:sldId id="305" r:id="rId33"/>
    <p:sldId id="306" r:id="rId34"/>
    <p:sldId id="30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315" autoAdjust="0"/>
    <p:restoredTop sz="94611"/>
  </p:normalViewPr>
  <p:slideViewPr>
    <p:cSldViewPr>
      <p:cViewPr varScale="1">
        <p:scale>
          <a:sx n="45" d="100"/>
          <a:sy n="45" d="100"/>
        </p:scale>
        <p:origin x="200" y="1040"/>
      </p:cViewPr>
      <p:guideLst>
        <p:guide pos="3840"/>
        <p:guide orient="horz" pos="2160"/>
      </p:guideLst>
    </p:cSldViewPr>
  </p:slideViewPr>
  <p:notesTextViewPr>
    <p:cViewPr>
      <p:scale>
        <a:sx n="1" d="1"/>
        <a:sy n="1" d="1"/>
      </p:scale>
      <p:origin x="0" y="0"/>
    </p:cViewPr>
  </p:notesTextViewPr>
  <p:notesViewPr>
    <p:cSldViewPr showGuides="1">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notesMaster" Target="notesMasters/notesMaster1.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handoutMaster" Target="handoutMasters/handoutMaster1.xml"/><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7EB78-3BB9-B946-8164-EC097BFDFD66}" type="doc">
      <dgm:prSet loTypeId="urn:microsoft.com/office/officeart/2005/8/layout/hChevron3" loCatId="" qsTypeId="urn:microsoft.com/office/officeart/2005/8/quickstyle/simple4" qsCatId="simple" csTypeId="urn:microsoft.com/office/officeart/2005/8/colors/accent1_2" csCatId="accent1" phldr="1"/>
      <dgm:spPr/>
    </dgm:pt>
    <dgm:pt modelId="{B25D71E1-D306-AB48-8063-30E231584277}">
      <dgm:prSet phldrT="[Text]"/>
      <dgm:spPr/>
      <dgm:t>
        <a:bodyPr/>
        <a:lstStyle/>
        <a:p>
          <a:r>
            <a:rPr lang="en-US" dirty="0" smtClean="0"/>
            <a:t>Short-Term Trends</a:t>
          </a:r>
          <a:endParaRPr lang="en-US" dirty="0"/>
        </a:p>
      </dgm:t>
    </dgm:pt>
    <dgm:pt modelId="{98A3DF0D-3315-2349-8A6F-5568ACAFD0E7}" type="parTrans" cxnId="{6D45538C-C615-3A46-9A7C-3FBA4542476B}">
      <dgm:prSet/>
      <dgm:spPr/>
      <dgm:t>
        <a:bodyPr/>
        <a:lstStyle/>
        <a:p>
          <a:endParaRPr lang="en-US"/>
        </a:p>
      </dgm:t>
    </dgm:pt>
    <dgm:pt modelId="{FC164D66-E6E4-4F4F-A259-3D26E7693066}" type="sibTrans" cxnId="{6D45538C-C615-3A46-9A7C-3FBA4542476B}">
      <dgm:prSet/>
      <dgm:spPr/>
      <dgm:t>
        <a:bodyPr/>
        <a:lstStyle/>
        <a:p>
          <a:endParaRPr lang="en-US"/>
        </a:p>
      </dgm:t>
    </dgm:pt>
    <dgm:pt modelId="{0A71D7E0-9182-2041-81E8-97C864F3015C}">
      <dgm:prSet phldrT="[Text]"/>
      <dgm:spPr/>
      <dgm:t>
        <a:bodyPr/>
        <a:lstStyle/>
        <a:p>
          <a:r>
            <a:rPr lang="en-US" dirty="0" smtClean="0"/>
            <a:t>Mid-Term Trends</a:t>
          </a:r>
          <a:endParaRPr lang="en-US" dirty="0"/>
        </a:p>
      </dgm:t>
    </dgm:pt>
    <dgm:pt modelId="{7CB9FCFF-123D-A842-A0AB-80CF444B5A92}" type="parTrans" cxnId="{371AE734-4B00-A44F-AC00-F6B2F48079F1}">
      <dgm:prSet/>
      <dgm:spPr/>
      <dgm:t>
        <a:bodyPr/>
        <a:lstStyle/>
        <a:p>
          <a:endParaRPr lang="en-US"/>
        </a:p>
      </dgm:t>
    </dgm:pt>
    <dgm:pt modelId="{47166745-3FFC-564D-A49C-85A59FA02AC9}" type="sibTrans" cxnId="{371AE734-4B00-A44F-AC00-F6B2F48079F1}">
      <dgm:prSet/>
      <dgm:spPr/>
      <dgm:t>
        <a:bodyPr/>
        <a:lstStyle/>
        <a:p>
          <a:endParaRPr lang="en-US"/>
        </a:p>
      </dgm:t>
    </dgm:pt>
    <dgm:pt modelId="{F59679ED-B79E-5A40-A0CC-7F6EC43598BE}">
      <dgm:prSet phldrT="[Text]"/>
      <dgm:spPr/>
      <dgm:t>
        <a:bodyPr/>
        <a:lstStyle/>
        <a:p>
          <a:r>
            <a:rPr lang="en-US" dirty="0" smtClean="0"/>
            <a:t>Long-Term Trends</a:t>
          </a:r>
          <a:endParaRPr lang="en-US" dirty="0"/>
        </a:p>
      </dgm:t>
    </dgm:pt>
    <dgm:pt modelId="{87038A8D-E8C9-714B-95C6-F79B698ECBB0}" type="parTrans" cxnId="{256F1E06-F150-A548-A826-8DB5F23FE9F8}">
      <dgm:prSet/>
      <dgm:spPr/>
      <dgm:t>
        <a:bodyPr/>
        <a:lstStyle/>
        <a:p>
          <a:endParaRPr lang="en-US"/>
        </a:p>
      </dgm:t>
    </dgm:pt>
    <dgm:pt modelId="{F88E6F34-A932-F046-AAC4-EF08D333A72E}" type="sibTrans" cxnId="{256F1E06-F150-A548-A826-8DB5F23FE9F8}">
      <dgm:prSet/>
      <dgm:spPr/>
      <dgm:t>
        <a:bodyPr/>
        <a:lstStyle/>
        <a:p>
          <a:endParaRPr lang="en-US"/>
        </a:p>
      </dgm:t>
    </dgm:pt>
    <dgm:pt modelId="{3714872A-1A17-C841-A744-25A4BD4B46AA}" type="pres">
      <dgm:prSet presAssocID="{4057EB78-3BB9-B946-8164-EC097BFDFD66}" presName="Name0" presStyleCnt="0">
        <dgm:presLayoutVars>
          <dgm:dir/>
          <dgm:resizeHandles val="exact"/>
        </dgm:presLayoutVars>
      </dgm:prSet>
      <dgm:spPr/>
    </dgm:pt>
    <dgm:pt modelId="{CE5E0DA9-30EC-7847-808E-6314CB99E521}" type="pres">
      <dgm:prSet presAssocID="{B25D71E1-D306-AB48-8063-30E231584277}" presName="parTxOnly" presStyleLbl="node1" presStyleIdx="0" presStyleCnt="3">
        <dgm:presLayoutVars>
          <dgm:bulletEnabled val="1"/>
        </dgm:presLayoutVars>
      </dgm:prSet>
      <dgm:spPr/>
      <dgm:t>
        <a:bodyPr/>
        <a:lstStyle/>
        <a:p>
          <a:endParaRPr lang="en-US"/>
        </a:p>
      </dgm:t>
    </dgm:pt>
    <dgm:pt modelId="{04EADC41-59EE-EB47-B27D-2E277B115C06}" type="pres">
      <dgm:prSet presAssocID="{FC164D66-E6E4-4F4F-A259-3D26E7693066}" presName="parSpace" presStyleCnt="0"/>
      <dgm:spPr/>
    </dgm:pt>
    <dgm:pt modelId="{6CD665AF-0E88-7D4B-BD57-778893B6AF72}" type="pres">
      <dgm:prSet presAssocID="{0A71D7E0-9182-2041-81E8-97C864F3015C}" presName="parTxOnly" presStyleLbl="node1" presStyleIdx="1" presStyleCnt="3">
        <dgm:presLayoutVars>
          <dgm:bulletEnabled val="1"/>
        </dgm:presLayoutVars>
      </dgm:prSet>
      <dgm:spPr/>
    </dgm:pt>
    <dgm:pt modelId="{AE9ADD49-3E96-C94A-9A9F-DF781A2938AF}" type="pres">
      <dgm:prSet presAssocID="{47166745-3FFC-564D-A49C-85A59FA02AC9}" presName="parSpace" presStyleCnt="0"/>
      <dgm:spPr/>
    </dgm:pt>
    <dgm:pt modelId="{7A93C0A1-5C6E-5C40-8500-F102F0AAE3A0}" type="pres">
      <dgm:prSet presAssocID="{F59679ED-B79E-5A40-A0CC-7F6EC43598BE}" presName="parTxOnly" presStyleLbl="node1" presStyleIdx="2" presStyleCnt="3">
        <dgm:presLayoutVars>
          <dgm:bulletEnabled val="1"/>
        </dgm:presLayoutVars>
      </dgm:prSet>
      <dgm:spPr/>
    </dgm:pt>
  </dgm:ptLst>
  <dgm:cxnLst>
    <dgm:cxn modelId="{256F1E06-F150-A548-A826-8DB5F23FE9F8}" srcId="{4057EB78-3BB9-B946-8164-EC097BFDFD66}" destId="{F59679ED-B79E-5A40-A0CC-7F6EC43598BE}" srcOrd="2" destOrd="0" parTransId="{87038A8D-E8C9-714B-95C6-F79B698ECBB0}" sibTransId="{F88E6F34-A932-F046-AAC4-EF08D333A72E}"/>
    <dgm:cxn modelId="{237C7B64-6EC7-FB49-89C6-D591380C0F9D}" type="presOf" srcId="{0A71D7E0-9182-2041-81E8-97C864F3015C}" destId="{6CD665AF-0E88-7D4B-BD57-778893B6AF72}" srcOrd="0" destOrd="0" presId="urn:microsoft.com/office/officeart/2005/8/layout/hChevron3"/>
    <dgm:cxn modelId="{38C1647C-30B4-6D40-B52A-0822BDA4E47B}" type="presOf" srcId="{B25D71E1-D306-AB48-8063-30E231584277}" destId="{CE5E0DA9-30EC-7847-808E-6314CB99E521}" srcOrd="0" destOrd="0" presId="urn:microsoft.com/office/officeart/2005/8/layout/hChevron3"/>
    <dgm:cxn modelId="{08B7FFD3-96FB-754C-829E-9D9D4C8B91E2}" type="presOf" srcId="{F59679ED-B79E-5A40-A0CC-7F6EC43598BE}" destId="{7A93C0A1-5C6E-5C40-8500-F102F0AAE3A0}" srcOrd="0" destOrd="0" presId="urn:microsoft.com/office/officeart/2005/8/layout/hChevron3"/>
    <dgm:cxn modelId="{6D45538C-C615-3A46-9A7C-3FBA4542476B}" srcId="{4057EB78-3BB9-B946-8164-EC097BFDFD66}" destId="{B25D71E1-D306-AB48-8063-30E231584277}" srcOrd="0" destOrd="0" parTransId="{98A3DF0D-3315-2349-8A6F-5568ACAFD0E7}" sibTransId="{FC164D66-E6E4-4F4F-A259-3D26E7693066}"/>
    <dgm:cxn modelId="{371AE734-4B00-A44F-AC00-F6B2F48079F1}" srcId="{4057EB78-3BB9-B946-8164-EC097BFDFD66}" destId="{0A71D7E0-9182-2041-81E8-97C864F3015C}" srcOrd="1" destOrd="0" parTransId="{7CB9FCFF-123D-A842-A0AB-80CF444B5A92}" sibTransId="{47166745-3FFC-564D-A49C-85A59FA02AC9}"/>
    <dgm:cxn modelId="{CE94A641-7DD6-6346-9BC8-9FE7ABA7FE08}" type="presOf" srcId="{4057EB78-3BB9-B946-8164-EC097BFDFD66}" destId="{3714872A-1A17-C841-A744-25A4BD4B46AA}" srcOrd="0" destOrd="0" presId="urn:microsoft.com/office/officeart/2005/8/layout/hChevron3"/>
    <dgm:cxn modelId="{D6277084-8AFD-C642-AA05-C4A8CDF11584}" type="presParOf" srcId="{3714872A-1A17-C841-A744-25A4BD4B46AA}" destId="{CE5E0DA9-30EC-7847-808E-6314CB99E521}" srcOrd="0" destOrd="0" presId="urn:microsoft.com/office/officeart/2005/8/layout/hChevron3"/>
    <dgm:cxn modelId="{53C15D91-A37D-484F-8E67-979DF4FFB86B}" type="presParOf" srcId="{3714872A-1A17-C841-A744-25A4BD4B46AA}" destId="{04EADC41-59EE-EB47-B27D-2E277B115C06}" srcOrd="1" destOrd="0" presId="urn:microsoft.com/office/officeart/2005/8/layout/hChevron3"/>
    <dgm:cxn modelId="{2B5835A5-C45D-B842-B5E3-6D972A2FC012}" type="presParOf" srcId="{3714872A-1A17-C841-A744-25A4BD4B46AA}" destId="{6CD665AF-0E88-7D4B-BD57-778893B6AF72}" srcOrd="2" destOrd="0" presId="urn:microsoft.com/office/officeart/2005/8/layout/hChevron3"/>
    <dgm:cxn modelId="{FA649554-E14B-C94B-A627-5837FF287B67}" type="presParOf" srcId="{3714872A-1A17-C841-A744-25A4BD4B46AA}" destId="{AE9ADD49-3E96-C94A-9A9F-DF781A2938AF}" srcOrd="3" destOrd="0" presId="urn:microsoft.com/office/officeart/2005/8/layout/hChevron3"/>
    <dgm:cxn modelId="{73C276ED-A2F3-ED4F-AF9C-7C8304DAEE45}" type="presParOf" srcId="{3714872A-1A17-C841-A744-25A4BD4B46AA}" destId="{7A93C0A1-5C6E-5C40-8500-F102F0AAE3A0}"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5E0DA9-30EC-7847-808E-6314CB99E521}">
      <dsp:nvSpPr>
        <dsp:cNvPr id="0" name=""/>
        <dsp:cNvSpPr/>
      </dsp:nvSpPr>
      <dsp:spPr>
        <a:xfrm>
          <a:off x="3571" y="2084652"/>
          <a:ext cx="3123406" cy="1249362"/>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0020" tIns="80010" rIns="40005" bIns="80010" numCol="1" spcCol="1270" anchor="ctr" anchorCtr="0">
          <a:noAutofit/>
        </a:bodyPr>
        <a:lstStyle/>
        <a:p>
          <a:pPr lvl="0" algn="ctr" defTabSz="1333500">
            <a:lnSpc>
              <a:spcPct val="90000"/>
            </a:lnSpc>
            <a:spcBef>
              <a:spcPct val="0"/>
            </a:spcBef>
            <a:spcAft>
              <a:spcPct val="35000"/>
            </a:spcAft>
          </a:pPr>
          <a:r>
            <a:rPr lang="en-US" sz="3000" kern="1200" dirty="0" smtClean="0"/>
            <a:t>Short-Term Trends</a:t>
          </a:r>
          <a:endParaRPr lang="en-US" sz="3000" kern="1200" dirty="0"/>
        </a:p>
      </dsp:txBody>
      <dsp:txXfrm>
        <a:off x="3571" y="2084652"/>
        <a:ext cx="2811066" cy="1249362"/>
      </dsp:txXfrm>
    </dsp:sp>
    <dsp:sp modelId="{6CD665AF-0E88-7D4B-BD57-778893B6AF72}">
      <dsp:nvSpPr>
        <dsp:cNvPr id="0" name=""/>
        <dsp:cNvSpPr/>
      </dsp:nvSpPr>
      <dsp:spPr>
        <a:xfrm>
          <a:off x="2502296" y="2084652"/>
          <a:ext cx="3123406" cy="1249362"/>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0015" tIns="80010" rIns="40005" bIns="80010" numCol="1" spcCol="1270" anchor="ctr" anchorCtr="0">
          <a:noAutofit/>
        </a:bodyPr>
        <a:lstStyle/>
        <a:p>
          <a:pPr lvl="0" algn="ctr" defTabSz="1333500">
            <a:lnSpc>
              <a:spcPct val="90000"/>
            </a:lnSpc>
            <a:spcBef>
              <a:spcPct val="0"/>
            </a:spcBef>
            <a:spcAft>
              <a:spcPct val="35000"/>
            </a:spcAft>
          </a:pPr>
          <a:r>
            <a:rPr lang="en-US" sz="3000" kern="1200" dirty="0" smtClean="0"/>
            <a:t>Mid-Term Trends</a:t>
          </a:r>
          <a:endParaRPr lang="en-US" sz="3000" kern="1200" dirty="0"/>
        </a:p>
      </dsp:txBody>
      <dsp:txXfrm>
        <a:off x="3126977" y="2084652"/>
        <a:ext cx="1874044" cy="1249362"/>
      </dsp:txXfrm>
    </dsp:sp>
    <dsp:sp modelId="{7A93C0A1-5C6E-5C40-8500-F102F0AAE3A0}">
      <dsp:nvSpPr>
        <dsp:cNvPr id="0" name=""/>
        <dsp:cNvSpPr/>
      </dsp:nvSpPr>
      <dsp:spPr>
        <a:xfrm>
          <a:off x="5001021" y="2084652"/>
          <a:ext cx="3123406" cy="1249362"/>
        </a:xfrm>
        <a:prstGeom prst="chevron">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0015" tIns="80010" rIns="40005" bIns="80010" numCol="1" spcCol="1270" anchor="ctr" anchorCtr="0">
          <a:noAutofit/>
        </a:bodyPr>
        <a:lstStyle/>
        <a:p>
          <a:pPr lvl="0" algn="ctr" defTabSz="1333500">
            <a:lnSpc>
              <a:spcPct val="90000"/>
            </a:lnSpc>
            <a:spcBef>
              <a:spcPct val="0"/>
            </a:spcBef>
            <a:spcAft>
              <a:spcPct val="35000"/>
            </a:spcAft>
          </a:pPr>
          <a:r>
            <a:rPr lang="en-US" sz="3000" kern="1200" dirty="0" smtClean="0"/>
            <a:t>Long-Term Trends</a:t>
          </a:r>
          <a:endParaRPr lang="en-US" sz="3000" kern="1200" dirty="0"/>
        </a:p>
      </dsp:txBody>
      <dsp:txXfrm>
        <a:off x="5625702" y="2084652"/>
        <a:ext cx="1874044" cy="1249362"/>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2B48F5-BACC-47D6-A0F7-82FBF9C6BC85}" type="datetimeFigureOut">
              <a:rPr lang="en-US"/>
              <a:t>9/17/17</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ACAF8E-318A-4EFE-8633-D9E72ABCE0ED}" type="slidenum">
              <a:rPr/>
              <a:t>‹#›</a:t>
            </a:fld>
            <a:endParaRPr/>
          </a:p>
        </p:txBody>
      </p:sp>
    </p:spTree>
    <p:extLst>
      <p:ext uri="{BB962C8B-B14F-4D97-AF65-F5344CB8AC3E}">
        <p14:creationId xmlns:p14="http://schemas.microsoft.com/office/powerpoint/2010/main" val="2406559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B1CD00-5424-4675-AB18-2C419B060449}" type="datetimeFigureOut">
              <a:rPr lang="en-US"/>
              <a:t>9/17/17</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E2CF44-2B13-41B4-A334-1CDF534EEBBF}" type="slidenum">
              <a:rPr/>
              <a:t>‹#›</a:t>
            </a:fld>
            <a:endParaRPr/>
          </a:p>
        </p:txBody>
      </p:sp>
    </p:spTree>
    <p:extLst>
      <p:ext uri="{BB962C8B-B14F-4D97-AF65-F5344CB8AC3E}">
        <p14:creationId xmlns:p14="http://schemas.microsoft.com/office/powerpoint/2010/main" val="44538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E2CF44-2B13-41B4-A334-1CDF534EEBBF}" type="slidenum">
              <a:rPr lang="uk-UA" smtClean="0"/>
              <a:t>5</a:t>
            </a:fld>
            <a:endParaRPr lang="uk-UA"/>
          </a:p>
        </p:txBody>
      </p:sp>
    </p:spTree>
    <p:extLst>
      <p:ext uri="{BB962C8B-B14F-4D97-AF65-F5344CB8AC3E}">
        <p14:creationId xmlns:p14="http://schemas.microsoft.com/office/powerpoint/2010/main" val="1753370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gray">
          <a:xfrm>
            <a:off x="0" y="2825016"/>
            <a:ext cx="12188952" cy="3180930"/>
          </a:xfrm>
          <a:prstGeom prst="rect">
            <a:avLst/>
          </a:prstGeom>
          <a:solidFill>
            <a:schemeClr val="bg1">
              <a:lumMod val="85000"/>
              <a:lumOff val="1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bwMode="black">
          <a:xfrm>
            <a:off x="0" y="3075709"/>
            <a:ext cx="12188952" cy="26392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bwMode="white">
          <a:xfrm>
            <a:off x="1066800" y="3165763"/>
            <a:ext cx="10058400" cy="1711037"/>
          </a:xfrm>
        </p:spPr>
        <p:txBody>
          <a:bodyPr anchor="b">
            <a:normAutofit/>
          </a:bodyPr>
          <a:lstStyle>
            <a:lvl1pPr algn="l">
              <a:lnSpc>
                <a:spcPct val="80000"/>
              </a:lnSpc>
              <a:defRPr sz="54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bwMode="white">
          <a:xfrm>
            <a:off x="1066800" y="4953000"/>
            <a:ext cx="10058400" cy="685800"/>
          </a:xfrm>
        </p:spPr>
        <p:txBody>
          <a:bodyPr>
            <a:normAutofit/>
          </a:bodyPr>
          <a:lstStyle>
            <a:lvl1pPr marL="0" indent="0" algn="l">
              <a:spcBef>
                <a:spcPts val="0"/>
              </a:spcBef>
              <a:buNone/>
              <a:defRPr sz="2000">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798862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7CC0096-1860-4642-9CD2-0079EA5E7CD1}" type="datetimeFigureOut">
              <a:rPr lang="en-US" smtClean="0"/>
              <a:t>9/17/17</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57199"/>
            <a:ext cx="1943100" cy="563880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457199"/>
            <a:ext cx="7048500" cy="56388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7CC0096-1860-4642-9CD2-0079EA5E7CD1}" type="datetimeFigureOut">
              <a:rPr lang="en-US" smtClean="0"/>
              <a:t>9/17/17</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7CC0096-1860-4642-9CD2-0079EA5E7CD1}" type="datetimeFigureOut">
              <a:rPr lang="en-US" smtClean="0"/>
              <a:t>9/17/17</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1828800"/>
            <a:ext cx="9144000" cy="2743200"/>
          </a:xfrm>
        </p:spPr>
        <p:txBody>
          <a:bodyPr anchor="b">
            <a:normAutofit/>
          </a:bodyPr>
          <a:lstStyle>
            <a:lvl1pPr>
              <a:defRPr sz="5400">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524000" y="4589463"/>
            <a:ext cx="9144000" cy="1506537"/>
          </a:xfrm>
        </p:spPr>
        <p:txBody>
          <a:bodyPr>
            <a:normAutofit/>
          </a:bodyPr>
          <a:lstStyle>
            <a:lvl1pPr marL="0" indent="0">
              <a:spcBef>
                <a:spcPts val="0"/>
              </a:spcBef>
              <a:buNone/>
              <a:defRPr sz="2000">
                <a:solidFill>
                  <a:schemeClr val="accent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50677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825625"/>
            <a:ext cx="4343400" cy="4270375"/>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5625"/>
            <a:ext cx="4343400" cy="4270375"/>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7CC0096-1860-4642-9CD2-0079EA5E7CD1}" type="datetimeFigureOut">
              <a:rPr lang="en-US" smtClean="0"/>
              <a:t>9/17/17</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527048" y="1828800"/>
            <a:ext cx="4343400" cy="685800"/>
          </a:xfrm>
        </p:spPr>
        <p:txBody>
          <a:bodyPr anchor="ctr">
            <a:normAutofit/>
          </a:bodyPr>
          <a:lstStyle>
            <a:lvl1pPr marL="0" indent="0">
              <a:spcBef>
                <a:spcPts val="0"/>
              </a:spcBef>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7048" y="2514600"/>
            <a:ext cx="4343400" cy="3581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7648" y="1828800"/>
            <a:ext cx="4343400" cy="685800"/>
          </a:xfrm>
        </p:spPr>
        <p:txBody>
          <a:bodyPr anchor="ctr">
            <a:normAutofit/>
          </a:bodyPr>
          <a:lstStyle>
            <a:lvl1pPr marL="0" indent="0">
              <a:spcBef>
                <a:spcPts val="0"/>
              </a:spcBef>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7648" y="2514600"/>
            <a:ext cx="4343400" cy="3581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37CC0096-1860-4642-9CD2-0079EA5E7CD1}" type="datetimeFigureOut">
              <a:rPr lang="en-US" smtClean="0"/>
              <a:t>9/17/17</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37CC0096-1860-4642-9CD2-0079EA5E7CD1}" type="datetimeFigureOut">
              <a:rPr lang="en-US" smtClean="0"/>
              <a:t>9/17/17</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37CC0096-1860-4642-9CD2-0079EA5E7CD1}" type="datetimeFigureOut">
              <a:rPr lang="en-US" smtClean="0"/>
              <a:t>9/17/17</a:t>
            </a:fld>
            <a:endParaRPr lang="en-US"/>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146817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02587" y="1600200"/>
            <a:ext cx="3122613" cy="1828800"/>
          </a:xfrm>
        </p:spPr>
        <p:txBody>
          <a:bodyPr anchor="b">
            <a:normAutofit/>
          </a:bodyPr>
          <a:lstStyle>
            <a:lvl1pPr>
              <a:defRPr sz="3400"/>
            </a:lvl1pPr>
          </a:lstStyle>
          <a:p>
            <a:r>
              <a:rPr lang="en-US" smtClean="0"/>
              <a:t>Click to edit Master title style</a:t>
            </a:r>
            <a:endParaRPr lang="en-US" dirty="0"/>
          </a:p>
        </p:txBody>
      </p:sp>
      <p:sp>
        <p:nvSpPr>
          <p:cNvPr id="3" name="Content Placeholder 2"/>
          <p:cNvSpPr>
            <a:spLocks noGrp="1"/>
          </p:cNvSpPr>
          <p:nvPr>
            <p:ph idx="1"/>
          </p:nvPr>
        </p:nvSpPr>
        <p:spPr>
          <a:xfrm>
            <a:off x="760412" y="762000"/>
            <a:ext cx="6400800" cy="5334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01039" y="3429000"/>
            <a:ext cx="3124161" cy="1828800"/>
          </a:xfrm>
        </p:spPr>
        <p:txBody>
          <a:bodyPr/>
          <a:lstStyle>
            <a:lvl1pPr marL="0" indent="0">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7CC0096-1860-4642-9CD2-0079EA5E7CD1}" type="datetimeFigureOut">
              <a:rPr lang="en-US" smtClean="0"/>
              <a:t>9/17/17</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66737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97952" y="1600200"/>
            <a:ext cx="3127248" cy="1828800"/>
          </a:xfrm>
        </p:spPr>
        <p:txBody>
          <a:bodyPr anchor="b">
            <a:normAutofit/>
          </a:bodyPr>
          <a:lstStyle>
            <a:lvl1pPr>
              <a:defRPr sz="3400"/>
            </a:lvl1pPr>
          </a:lstStyle>
          <a:p>
            <a:r>
              <a:rPr lang="en-US" smtClean="0"/>
              <a:t>Click to edit Master title style</a:t>
            </a:r>
            <a:endParaRPr lang="en-US"/>
          </a:p>
        </p:txBody>
      </p:sp>
      <p:sp>
        <p:nvSpPr>
          <p:cNvPr id="3" name="Picture Placeholder 2"/>
          <p:cNvSpPr>
            <a:spLocks noGrp="1"/>
          </p:cNvSpPr>
          <p:nvPr>
            <p:ph type="pic" idx="1"/>
          </p:nvPr>
        </p:nvSpPr>
        <p:spPr>
          <a:xfrm>
            <a:off x="781251" y="777240"/>
            <a:ext cx="6400800" cy="530352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7997952" y="3429000"/>
            <a:ext cx="3127248" cy="1828800"/>
          </a:xfrm>
        </p:spPr>
        <p:txBody>
          <a:bodyPr/>
          <a:lstStyle>
            <a:lvl1pPr marL="0" indent="0">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descr="An empty placeholder to add an image. Click on the placeholder and select the image that you wish to add."/>
          <p:cNvSpPr/>
          <p:nvPr userDrawn="1"/>
        </p:nvSpPr>
        <p:spPr bwMode="blackWhite">
          <a:xfrm>
            <a:off x="644091" y="640080"/>
            <a:ext cx="6675120" cy="5577840"/>
          </a:xfrm>
          <a:prstGeom prst="rect">
            <a:avLst/>
          </a:prstGeom>
          <a:solidFill>
            <a:srgbClr val="000000"/>
          </a:solidFill>
          <a:ln w="1016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7CC0096-1860-4642-9CD2-0079EA5E7CD1}" type="datetimeFigureOut">
              <a:rPr lang="en-US" smtClean="0"/>
              <a:t>9/17/17</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9772497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457200"/>
            <a:ext cx="9144000" cy="1143000"/>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4000" y="1828800"/>
            <a:ext cx="91440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3"/>
          </p:nvPr>
        </p:nvSpPr>
        <p:spPr>
          <a:xfrm>
            <a:off x="1524000" y="6362700"/>
            <a:ext cx="6881553" cy="257176"/>
          </a:xfrm>
          <a:prstGeom prst="rect">
            <a:avLst/>
          </a:prstGeom>
        </p:spPr>
        <p:txBody>
          <a:bodyPr vert="horz" lIns="91440" tIns="45720" rIns="91440" bIns="45720" rtlCol="0" anchor="ctr"/>
          <a:lstStyle>
            <a:lvl1pPr algn="l">
              <a:defRPr sz="1100">
                <a:solidFill>
                  <a:schemeClr val="tx1">
                    <a:lumMod val="85000"/>
                  </a:schemeClr>
                </a:solidFill>
              </a:defRPr>
            </a:lvl1pPr>
          </a:lstStyle>
          <a:p>
            <a:endParaRPr lang="en-US" dirty="0"/>
          </a:p>
        </p:txBody>
      </p:sp>
      <p:sp>
        <p:nvSpPr>
          <p:cNvPr id="4" name="Date Placeholder 3"/>
          <p:cNvSpPr>
            <a:spLocks noGrp="1"/>
          </p:cNvSpPr>
          <p:nvPr>
            <p:ph type="dt" sz="half" idx="2"/>
          </p:nvPr>
        </p:nvSpPr>
        <p:spPr>
          <a:xfrm>
            <a:off x="8610600" y="6362700"/>
            <a:ext cx="990600" cy="257176"/>
          </a:xfrm>
          <a:prstGeom prst="rect">
            <a:avLst/>
          </a:prstGeom>
        </p:spPr>
        <p:txBody>
          <a:bodyPr vert="horz" lIns="91440" tIns="45720" rIns="91440" bIns="45720" rtlCol="0" anchor="ctr"/>
          <a:lstStyle>
            <a:lvl1pPr algn="r">
              <a:defRPr sz="1100">
                <a:solidFill>
                  <a:schemeClr val="tx1">
                    <a:lumMod val="85000"/>
                  </a:schemeClr>
                </a:solidFill>
              </a:defRPr>
            </a:lvl1pPr>
          </a:lstStyle>
          <a:p>
            <a:fld id="{37CC0096-1860-4642-9CD2-0079EA5E7CD1}" type="datetimeFigureOut">
              <a:rPr lang="en-US" smtClean="0"/>
              <a:pPr/>
              <a:t>9/17/17</a:t>
            </a:fld>
            <a:endParaRPr lang="en-US"/>
          </a:p>
        </p:txBody>
      </p:sp>
      <p:sp>
        <p:nvSpPr>
          <p:cNvPr id="6" name="Slide Number Placeholder 5"/>
          <p:cNvSpPr>
            <a:spLocks noGrp="1"/>
          </p:cNvSpPr>
          <p:nvPr>
            <p:ph type="sldNum" sz="quarter" idx="4"/>
          </p:nvPr>
        </p:nvSpPr>
        <p:spPr>
          <a:xfrm>
            <a:off x="9829800" y="6362700"/>
            <a:ext cx="838200" cy="257176"/>
          </a:xfrm>
          <a:prstGeom prst="rect">
            <a:avLst/>
          </a:prstGeom>
        </p:spPr>
        <p:txBody>
          <a:bodyPr vert="horz" lIns="91440" tIns="45720" rIns="91440" bIns="45720" rtlCol="0" anchor="ctr"/>
          <a:lstStyle>
            <a:lvl1pPr algn="r">
              <a:defRPr sz="1100">
                <a:solidFill>
                  <a:schemeClr val="tx1">
                    <a:lumMod val="85000"/>
                  </a:schemeClr>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buClr>
        <a:buFont typeface="Arial" pitchFamily="34" charset="0"/>
        <a:buChar char="•"/>
        <a:defRPr sz="2000" kern="1200">
          <a:solidFill>
            <a:schemeClr val="tx1">
              <a:lumMod val="85000"/>
            </a:schemeClr>
          </a:solidFill>
          <a:latin typeface="+mn-lt"/>
          <a:ea typeface="+mn-ea"/>
          <a:cs typeface="+mn-cs"/>
        </a:defRPr>
      </a:lvl1pPr>
      <a:lvl2pPr marL="594360" indent="-228600" algn="l" defTabSz="914400" rtl="0" eaLnBrk="1" latinLnBrk="0" hangingPunct="1">
        <a:lnSpc>
          <a:spcPct val="90000"/>
        </a:lnSpc>
        <a:spcBef>
          <a:spcPts val="1000"/>
        </a:spcBef>
        <a:buClr>
          <a:schemeClr val="accent1"/>
        </a:buClr>
        <a:buFont typeface="Arial" pitchFamily="34" charset="0"/>
        <a:buChar char="•"/>
        <a:defRPr sz="1800" kern="1200">
          <a:solidFill>
            <a:schemeClr val="tx1">
              <a:lumMod val="85000"/>
            </a:schemeClr>
          </a:solidFill>
          <a:latin typeface="+mn-lt"/>
          <a:ea typeface="+mn-ea"/>
          <a:cs typeface="+mn-cs"/>
        </a:defRPr>
      </a:lvl2pPr>
      <a:lvl3pPr marL="914400" indent="-228600" algn="l" defTabSz="914400" rtl="0" eaLnBrk="1" latinLnBrk="0" hangingPunct="1">
        <a:lnSpc>
          <a:spcPct val="90000"/>
        </a:lnSpc>
        <a:spcBef>
          <a:spcPts val="800"/>
        </a:spcBef>
        <a:buClr>
          <a:schemeClr val="accent1"/>
        </a:buClr>
        <a:buFont typeface="Arial" pitchFamily="34" charset="0"/>
        <a:buChar char="•"/>
        <a:defRPr sz="1600" kern="1200">
          <a:solidFill>
            <a:schemeClr val="tx1">
              <a:lumMod val="85000"/>
            </a:schemeClr>
          </a:solidFill>
          <a:latin typeface="+mn-lt"/>
          <a:ea typeface="+mn-ea"/>
          <a:cs typeface="+mn-cs"/>
        </a:defRPr>
      </a:lvl3pPr>
      <a:lvl4pPr marL="1234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lumMod val="85000"/>
            </a:schemeClr>
          </a:solidFill>
          <a:latin typeface="+mn-lt"/>
          <a:ea typeface="+mn-ea"/>
          <a:cs typeface="+mn-cs"/>
        </a:defRPr>
      </a:lvl4pPr>
      <a:lvl5pPr marL="150876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lumMod val="85000"/>
            </a:schemeClr>
          </a:solidFill>
          <a:latin typeface="+mn-lt"/>
          <a:ea typeface="+mn-ea"/>
          <a:cs typeface="+mn-cs"/>
        </a:defRPr>
      </a:lvl5pPr>
      <a:lvl6pPr marL="178308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6pPr>
      <a:lvl7pPr marL="205740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7pPr>
      <a:lvl8pPr marL="233172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8pPr>
      <a:lvl9pPr marL="26060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go.nmc.org/uconnect" TargetMode="External"/><Relationship Id="rId4" Type="http://schemas.openxmlformats.org/officeDocument/2006/relationships/hyperlink" Target="http://go.nmc.org/flipped" TargetMode="External"/><Relationship Id="rId5" Type="http://schemas.openxmlformats.org/officeDocument/2006/relationships/hyperlink" Target="http://go.nmc.org/blend" TargetMode="External"/><Relationship Id="rId1" Type="http://schemas.openxmlformats.org/officeDocument/2006/relationships/slideLayout" Target="../slideLayouts/slideLayout2.xml"/><Relationship Id="rId2" Type="http://schemas.openxmlformats.org/officeDocument/2006/relationships/hyperlink" Target="http://go.nmc.org/bltk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8.xml"/><Relationship Id="rId4" Type="http://schemas.openxmlformats.org/officeDocument/2006/relationships/slide" Target="slide16.xml"/><Relationship Id="rId5" Type="http://schemas.openxmlformats.org/officeDocument/2006/relationships/slide" Target="slide19.xml"/><Relationship Id="rId1" Type="http://schemas.openxmlformats.org/officeDocument/2006/relationships/slideLayout" Target="../slideLayouts/slideLayout2.xml"/><Relationship Id="rId2" Type="http://schemas.openxmlformats.org/officeDocument/2006/relationships/slide" Target="slide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0.xml"/></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4" Type="http://schemas.openxmlformats.org/officeDocument/2006/relationships/slide" Target="slide7.xml"/><Relationship Id="rId1" Type="http://schemas.openxmlformats.org/officeDocument/2006/relationships/slideLayout" Target="../slideLayouts/slideLayout2.xml"/><Relationship Id="rId2"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1.xml"/><Relationship Id="rId3" Type="http://schemas.openxmlformats.org/officeDocument/2006/relationships/slide" Target="slide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5.xml"/><Relationship Id="rId3" Type="http://schemas.openxmlformats.org/officeDocument/2006/relationships/slide" Target="slide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8.xml"/><Relationship Id="rId3" Type="http://schemas.openxmlformats.org/officeDocument/2006/relationships/slide" Target="slide2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dn.nmc.org/media/2017-nmc-horizon-report-he-EN.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www.youtube.com/watch?v=vRT6nD7pviU" TargetMode="External"/><Relationship Id="rId4" Type="http://schemas.openxmlformats.org/officeDocument/2006/relationships/hyperlink" Target="https://www.youtube.com/watch?v=1xEc9ZCUqCI" TargetMode="External"/><Relationship Id="rId1" Type="http://schemas.openxmlformats.org/officeDocument/2006/relationships/slideLayout" Target="../slideLayouts/slideLayout2.xml"/><Relationship Id="rId2" Type="http://schemas.openxmlformats.org/officeDocument/2006/relationships/hyperlink" Target="https://www.youtube.com/watch?v=IFs4pt6lLo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dn.nmc.org/media/2017-nmc-horizon-report-he-EN.pdf" TargetMode="External"/><Relationship Id="rId3" Type="http://schemas.openxmlformats.org/officeDocument/2006/relationships/hyperlink" Target="https://blended.online.ucf.edu/effective-practices/design-delivery-principl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Blended</a:t>
            </a:r>
            <a:r>
              <a:rPr lang="en-US" dirty="0" smtClean="0"/>
              <a:t> </a:t>
            </a:r>
            <a:r>
              <a:rPr lang="en-US" dirty="0" smtClean="0"/>
              <a:t>Learning </a:t>
            </a:r>
            <a:r>
              <a:rPr lang="en-US" dirty="0" smtClean="0"/>
              <a:t>Designs </a:t>
            </a:r>
            <a:r>
              <a:rPr lang="en-US" dirty="0" smtClean="0"/>
              <a:t>in Higher Education</a:t>
            </a:r>
            <a:endParaRPr dirty="0"/>
          </a:p>
        </p:txBody>
      </p:sp>
      <p:sp>
        <p:nvSpPr>
          <p:cNvPr id="3" name="Subtitle 2"/>
          <p:cNvSpPr>
            <a:spLocks noGrp="1"/>
          </p:cNvSpPr>
          <p:nvPr>
            <p:ph type="subTitle" idx="1"/>
          </p:nvPr>
        </p:nvSpPr>
        <p:spPr/>
        <p:txBody>
          <a:bodyPr/>
          <a:lstStyle/>
          <a:p>
            <a:r>
              <a:rPr lang="en-US" dirty="0" smtClean="0"/>
              <a:t>Horizon Report Interactive Lesson</a:t>
            </a:r>
            <a:br>
              <a:rPr lang="en-US" dirty="0" smtClean="0"/>
            </a:br>
            <a:r>
              <a:rPr lang="en-US" dirty="0" smtClean="0"/>
              <a:t>Chelsea </a:t>
            </a:r>
            <a:r>
              <a:rPr lang="en-US" dirty="0" err="1" smtClean="0"/>
              <a:t>VanHorn</a:t>
            </a:r>
            <a:r>
              <a:rPr lang="en-US" dirty="0" smtClean="0"/>
              <a:t> Stinnett, M.Ed.    </a:t>
            </a:r>
            <a:endParaRPr dirty="0"/>
          </a:p>
        </p:txBody>
      </p:sp>
    </p:spTree>
    <p:extLst>
      <p:ext uri="{BB962C8B-B14F-4D97-AF65-F5344CB8AC3E}">
        <p14:creationId xmlns:p14="http://schemas.microsoft.com/office/powerpoint/2010/main" val="2424538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Blended Learning Design in Practice</a:t>
            </a:r>
            <a:endParaRPr lang="en-US" dirty="0"/>
          </a:p>
        </p:txBody>
      </p:sp>
      <p:sp>
        <p:nvSpPr>
          <p:cNvPr id="3" name="Content Placeholder 2"/>
          <p:cNvSpPr>
            <a:spLocks noGrp="1"/>
          </p:cNvSpPr>
          <p:nvPr>
            <p:ph idx="1"/>
          </p:nvPr>
        </p:nvSpPr>
        <p:spPr/>
        <p:txBody>
          <a:bodyPr/>
          <a:lstStyle/>
          <a:p>
            <a:pPr marL="0" indent="0">
              <a:buNone/>
            </a:pPr>
            <a:r>
              <a:rPr lang="en-US" dirty="0" smtClean="0"/>
              <a:t>Scenario #2:</a:t>
            </a:r>
          </a:p>
          <a:p>
            <a:pPr marL="0" indent="0">
              <a:buNone/>
            </a:pPr>
            <a:r>
              <a:rPr lang="en-US" dirty="0" smtClean="0"/>
              <a:t>Bob wants his pre-service science teachers  to demonstrate a deeper exploration of the content on the national standards website. </a:t>
            </a:r>
          </a:p>
          <a:p>
            <a:pPr marL="0" indent="0">
              <a:buNone/>
            </a:pPr>
            <a:r>
              <a:rPr lang="en-US" dirty="0" smtClean="0"/>
              <a:t>Face-to-Face Looks Like:</a:t>
            </a:r>
          </a:p>
          <a:p>
            <a:pPr marL="0" indent="0">
              <a:buNone/>
            </a:pPr>
            <a:r>
              <a:rPr lang="en-US" dirty="0" smtClean="0"/>
              <a:t>Bob prepares a lecture where he leads his students in exploring the national standards website. </a:t>
            </a:r>
          </a:p>
          <a:p>
            <a:pPr marL="0" indent="0">
              <a:buNone/>
            </a:pPr>
            <a:r>
              <a:rPr lang="en-US" dirty="0" smtClean="0"/>
              <a:t>Blended Learning Looks Like:</a:t>
            </a:r>
          </a:p>
          <a:p>
            <a:pPr marL="0" indent="0">
              <a:buNone/>
            </a:pPr>
            <a:r>
              <a:rPr lang="en-US" dirty="0" smtClean="0"/>
              <a:t>Bob uploads a PowerPoint presentation that requires students to identify content on a surface level, click on links that are provided so that students can  explore targeted resources, and reflect in a format that provides immediate feedback. </a:t>
            </a:r>
            <a:endParaRPr lang="en-US" dirty="0"/>
          </a:p>
        </p:txBody>
      </p:sp>
    </p:spTree>
    <p:extLst>
      <p:ext uri="{BB962C8B-B14F-4D97-AF65-F5344CB8AC3E}">
        <p14:creationId xmlns:p14="http://schemas.microsoft.com/office/powerpoint/2010/main" val="1927539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Explore ALL the options!</a:t>
            </a:r>
            <a:endParaRPr lang="en-US" dirty="0"/>
          </a:p>
        </p:txBody>
      </p:sp>
      <p:sp>
        <p:nvSpPr>
          <p:cNvPr id="3" name="Content Placeholder 2"/>
          <p:cNvSpPr>
            <a:spLocks noGrp="1"/>
          </p:cNvSpPr>
          <p:nvPr>
            <p:ph idx="1"/>
          </p:nvPr>
        </p:nvSpPr>
        <p:spPr/>
        <p:txBody>
          <a:bodyPr/>
          <a:lstStyle/>
          <a:p>
            <a:pPr marL="0" indent="0">
              <a:buNone/>
            </a:pPr>
            <a:r>
              <a:rPr lang="en-US" dirty="0" smtClean="0"/>
              <a:t>Check out the following websites to explore blended learning strategies for implementation:</a:t>
            </a:r>
          </a:p>
          <a:p>
            <a:pPr marL="0" indent="0">
              <a:buNone/>
            </a:pPr>
            <a:r>
              <a:rPr lang="en-US" dirty="0">
                <a:hlinkClick r:id="rId2"/>
              </a:rPr>
              <a:t>Blended Learning </a:t>
            </a:r>
            <a:r>
              <a:rPr lang="en-US" dirty="0" smtClean="0">
                <a:hlinkClick r:id="rId2"/>
              </a:rPr>
              <a:t>Toolkit</a:t>
            </a:r>
            <a:endParaRPr lang="en-US" dirty="0" smtClean="0"/>
          </a:p>
          <a:p>
            <a:pPr marL="0" indent="0">
              <a:buNone/>
            </a:pPr>
            <a:r>
              <a:rPr lang="en-US" dirty="0" smtClean="0">
                <a:hlinkClick r:id="rId3"/>
              </a:rPr>
              <a:t>Embracing Online/Campus Learning</a:t>
            </a:r>
            <a:endParaRPr lang="en-US" dirty="0" smtClean="0"/>
          </a:p>
          <a:p>
            <a:pPr marL="0" indent="0">
              <a:buNone/>
            </a:pPr>
            <a:r>
              <a:rPr lang="en-US" dirty="0" smtClean="0">
                <a:hlinkClick r:id="rId4"/>
              </a:rPr>
              <a:t>Flipping Large Classes</a:t>
            </a:r>
            <a:endParaRPr lang="en-US" dirty="0"/>
          </a:p>
          <a:p>
            <a:pPr marL="0" indent="0">
              <a:buNone/>
            </a:pPr>
            <a:r>
              <a:rPr lang="en-US" dirty="0" smtClean="0">
                <a:hlinkClick r:id="rId5"/>
              </a:rPr>
              <a:t>Understanding Blended Learning Through Innovative Professional Development</a:t>
            </a:r>
            <a:endParaRPr lang="en-US" dirty="0"/>
          </a:p>
        </p:txBody>
      </p:sp>
    </p:spTree>
    <p:extLst>
      <p:ext uri="{BB962C8B-B14F-4D97-AF65-F5344CB8AC3E}">
        <p14:creationId xmlns:p14="http://schemas.microsoft.com/office/powerpoint/2010/main" val="103611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Blended Learning</a:t>
            </a:r>
            <a:endParaRPr lang="en-US" dirty="0"/>
          </a:p>
        </p:txBody>
      </p:sp>
      <p:sp>
        <p:nvSpPr>
          <p:cNvPr id="3" name="Content Placeholder 2"/>
          <p:cNvSpPr>
            <a:spLocks noGrp="1"/>
          </p:cNvSpPr>
          <p:nvPr>
            <p:ph idx="1"/>
          </p:nvPr>
        </p:nvSpPr>
        <p:spPr/>
        <p:txBody>
          <a:bodyPr/>
          <a:lstStyle/>
          <a:p>
            <a:pPr marL="0" indent="0">
              <a:buNone/>
            </a:pPr>
            <a:r>
              <a:rPr lang="en-US" dirty="0" smtClean="0"/>
              <a:t>As a result of blended learning, faculty members have reported improved outcomes such as students:</a:t>
            </a:r>
          </a:p>
          <a:p>
            <a:r>
              <a:rPr lang="en-US" dirty="0" smtClean="0"/>
              <a:t>Arrive in class better prepared</a:t>
            </a:r>
          </a:p>
          <a:p>
            <a:r>
              <a:rPr lang="en-US" dirty="0" smtClean="0"/>
              <a:t>Write more effective and longer papers</a:t>
            </a:r>
          </a:p>
          <a:p>
            <a:r>
              <a:rPr lang="en-US" dirty="0" smtClean="0"/>
              <a:t>Earn higher scores on exams</a:t>
            </a:r>
          </a:p>
          <a:p>
            <a:r>
              <a:rPr lang="en-US" dirty="0" smtClean="0"/>
              <a:t>Create higher quality products</a:t>
            </a:r>
          </a:p>
          <a:p>
            <a:r>
              <a:rPr lang="en-US" dirty="0" smtClean="0"/>
              <a:t>Engage in deeper and more meaningful discussions of course content</a:t>
            </a:r>
          </a:p>
          <a:p>
            <a:r>
              <a:rPr lang="en-US" dirty="0" smtClean="0"/>
              <a:t>Demonstrate a better understanding and deeper exploration of concepts</a:t>
            </a:r>
          </a:p>
          <a:p>
            <a:r>
              <a:rPr lang="en-US" dirty="0" smtClean="0"/>
              <a:t>Succeed at an equal or higher rate than students in traditional courses</a:t>
            </a:r>
            <a:endParaRPr lang="en-US" dirty="0"/>
          </a:p>
        </p:txBody>
      </p:sp>
    </p:spTree>
    <p:extLst>
      <p:ext uri="{BB962C8B-B14F-4D97-AF65-F5344CB8AC3E}">
        <p14:creationId xmlns:p14="http://schemas.microsoft.com/office/powerpoint/2010/main" val="471003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Implementation</a:t>
            </a:r>
            <a:endParaRPr lang="en-US" dirty="0"/>
          </a:p>
        </p:txBody>
      </p:sp>
      <p:sp>
        <p:nvSpPr>
          <p:cNvPr id="3" name="Content Placeholder 2"/>
          <p:cNvSpPr>
            <a:spLocks noGrp="1"/>
          </p:cNvSpPr>
          <p:nvPr>
            <p:ph idx="1"/>
          </p:nvPr>
        </p:nvSpPr>
        <p:spPr/>
        <p:txBody>
          <a:bodyPr/>
          <a:lstStyle/>
          <a:p>
            <a:r>
              <a:rPr lang="en-US" dirty="0" smtClean="0"/>
              <a:t>Gaps in technology knowledge of faculty</a:t>
            </a:r>
          </a:p>
          <a:p>
            <a:r>
              <a:rPr lang="en-US" dirty="0" smtClean="0"/>
              <a:t>Resistance to change</a:t>
            </a:r>
          </a:p>
          <a:p>
            <a:r>
              <a:rPr lang="en-US" dirty="0" smtClean="0"/>
              <a:t>Misunderstanding of the concept of “active learning”</a:t>
            </a:r>
          </a:p>
          <a:p>
            <a:r>
              <a:rPr lang="en-US" dirty="0" smtClean="0"/>
              <a:t>Poor faculty support of technology tools</a:t>
            </a:r>
          </a:p>
          <a:p>
            <a:r>
              <a:rPr lang="en-US" dirty="0" smtClean="0"/>
              <a:t>Technology glitches</a:t>
            </a:r>
          </a:p>
        </p:txBody>
      </p:sp>
    </p:spTree>
    <p:extLst>
      <p:ext uri="{BB962C8B-B14F-4D97-AF65-F5344CB8AC3E}">
        <p14:creationId xmlns:p14="http://schemas.microsoft.com/office/powerpoint/2010/main" val="1341318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Check for Understanding</a:t>
            </a:r>
            <a:endParaRPr lang="en-US" dirty="0"/>
          </a:p>
        </p:txBody>
      </p:sp>
      <p:sp>
        <p:nvSpPr>
          <p:cNvPr id="3" name="Content Placeholder 2"/>
          <p:cNvSpPr>
            <a:spLocks noGrp="1"/>
          </p:cNvSpPr>
          <p:nvPr>
            <p:ph idx="1"/>
          </p:nvPr>
        </p:nvSpPr>
        <p:spPr/>
        <p:txBody>
          <a:bodyPr/>
          <a:lstStyle/>
          <a:p>
            <a:pPr marL="0" indent="0">
              <a:buNone/>
            </a:pPr>
            <a:r>
              <a:rPr lang="en-US" dirty="0" smtClean="0"/>
              <a:t>Check your understanding of the concepts we have covered so far. Please select the best possible answer from the options provided to you. </a:t>
            </a:r>
            <a:endParaRPr lang="en-US" dirty="0"/>
          </a:p>
        </p:txBody>
      </p:sp>
    </p:spTree>
    <p:extLst>
      <p:ext uri="{BB962C8B-B14F-4D97-AF65-F5344CB8AC3E}">
        <p14:creationId xmlns:p14="http://schemas.microsoft.com/office/powerpoint/2010/main" val="2068270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would you define a blended learning design?</a:t>
            </a:r>
            <a:endParaRPr lang="en-US" dirty="0"/>
          </a:p>
        </p:txBody>
      </p:sp>
      <p:sp>
        <p:nvSpPr>
          <p:cNvPr id="5" name="Action Button: Help 4">
            <a:hlinkClick r:id="" action="ppaction://noaction" highlightClick="1"/>
          </p:cNvPr>
          <p:cNvSpPr/>
          <p:nvPr/>
        </p:nvSpPr>
        <p:spPr>
          <a:xfrm>
            <a:off x="647700" y="2057400"/>
            <a:ext cx="1752600" cy="14478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352800" y="2057400"/>
            <a:ext cx="7315200" cy="461665"/>
          </a:xfrm>
          <a:prstGeom prst="rect">
            <a:avLst/>
          </a:prstGeom>
          <a:noFill/>
        </p:spPr>
        <p:txBody>
          <a:bodyPr wrap="square" rtlCol="0">
            <a:spAutoFit/>
          </a:bodyPr>
          <a:lstStyle/>
          <a:p>
            <a:r>
              <a:rPr lang="en-US" sz="2400" dirty="0" smtClean="0">
                <a:hlinkClick r:id="rId2" action="ppaction://hlinksldjump"/>
              </a:rPr>
              <a:t>A. Online courses</a:t>
            </a:r>
            <a:endParaRPr lang="en-US" sz="2400" dirty="0"/>
          </a:p>
        </p:txBody>
      </p:sp>
      <p:sp>
        <p:nvSpPr>
          <p:cNvPr id="7" name="TextBox 6"/>
          <p:cNvSpPr txBox="1"/>
          <p:nvPr/>
        </p:nvSpPr>
        <p:spPr>
          <a:xfrm>
            <a:off x="3314700" y="3618131"/>
            <a:ext cx="7315200" cy="461665"/>
          </a:xfrm>
          <a:prstGeom prst="rect">
            <a:avLst/>
          </a:prstGeom>
          <a:noFill/>
        </p:spPr>
        <p:txBody>
          <a:bodyPr wrap="square" rtlCol="0">
            <a:spAutoFit/>
          </a:bodyPr>
          <a:lstStyle/>
          <a:p>
            <a:r>
              <a:rPr lang="en-US" sz="2400" dirty="0" smtClean="0">
                <a:hlinkClick r:id="rId3" action="ppaction://hlinksldjump"/>
              </a:rPr>
              <a:t>C. Sending students links to look at for homework</a:t>
            </a:r>
            <a:endParaRPr lang="en-US" sz="2400" dirty="0"/>
          </a:p>
        </p:txBody>
      </p:sp>
      <p:sp>
        <p:nvSpPr>
          <p:cNvPr id="8" name="TextBox 7"/>
          <p:cNvSpPr txBox="1"/>
          <p:nvPr/>
        </p:nvSpPr>
        <p:spPr>
          <a:xfrm>
            <a:off x="3314700" y="2699266"/>
            <a:ext cx="7315200" cy="830997"/>
          </a:xfrm>
          <a:prstGeom prst="rect">
            <a:avLst/>
          </a:prstGeom>
          <a:noFill/>
        </p:spPr>
        <p:txBody>
          <a:bodyPr wrap="square" rtlCol="0">
            <a:spAutoFit/>
          </a:bodyPr>
          <a:lstStyle/>
          <a:p>
            <a:r>
              <a:rPr lang="en-US" sz="2400" dirty="0" smtClean="0">
                <a:hlinkClick r:id="rId4" action="ppaction://hlinksldjump"/>
              </a:rPr>
              <a:t>B. Active learning with both face to face and online instruction </a:t>
            </a:r>
            <a:endParaRPr lang="en-US" sz="2400" dirty="0"/>
          </a:p>
        </p:txBody>
      </p:sp>
      <p:sp>
        <p:nvSpPr>
          <p:cNvPr id="9" name="TextBox 8"/>
          <p:cNvSpPr txBox="1"/>
          <p:nvPr/>
        </p:nvSpPr>
        <p:spPr>
          <a:xfrm>
            <a:off x="3314700" y="4189810"/>
            <a:ext cx="7315200" cy="830997"/>
          </a:xfrm>
          <a:prstGeom prst="rect">
            <a:avLst/>
          </a:prstGeom>
          <a:noFill/>
        </p:spPr>
        <p:txBody>
          <a:bodyPr wrap="square" rtlCol="0">
            <a:spAutoFit/>
          </a:bodyPr>
          <a:lstStyle/>
          <a:p>
            <a:r>
              <a:rPr lang="en-US" sz="2400" dirty="0" smtClean="0">
                <a:hlinkClick r:id="rId5" action="ppaction://hlinksldjump"/>
              </a:rPr>
              <a:t>D. Traditional lecture style blended with guest lecturers and presentations</a:t>
            </a:r>
            <a:endParaRPr lang="en-US" sz="2400" dirty="0"/>
          </a:p>
        </p:txBody>
      </p:sp>
    </p:spTree>
    <p:extLst>
      <p:ext uri="{BB962C8B-B14F-4D97-AF65-F5344CB8AC3E}">
        <p14:creationId xmlns:p14="http://schemas.microsoft.com/office/powerpoint/2010/main" val="58000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That’s Right!</a:t>
            </a:r>
            <a:endParaRPr lang="en-US" dirty="0"/>
          </a:p>
        </p:txBody>
      </p:sp>
      <p:sp>
        <p:nvSpPr>
          <p:cNvPr id="3" name="Content Placeholder 2"/>
          <p:cNvSpPr>
            <a:spLocks noGrp="1"/>
          </p:cNvSpPr>
          <p:nvPr>
            <p:ph idx="1"/>
          </p:nvPr>
        </p:nvSpPr>
        <p:spPr/>
        <p:txBody>
          <a:bodyPr/>
          <a:lstStyle/>
          <a:p>
            <a:pPr marL="0" indent="0">
              <a:buNone/>
            </a:pPr>
            <a:r>
              <a:rPr lang="en-US" dirty="0" smtClean="0"/>
              <a:t>Blended learning design incorporates active learning through face to face instruction and an on-line component that allows students to explore and utilize technology to deepen their learning</a:t>
            </a:r>
            <a:endParaRPr lang="en-US" dirty="0"/>
          </a:p>
        </p:txBody>
      </p:sp>
      <p:sp>
        <p:nvSpPr>
          <p:cNvPr id="4" name="TextBox 3">
            <a:hlinkClick r:id="rId2" action="ppaction://hlinksldjump"/>
          </p:cNvPr>
          <p:cNvSpPr txBox="1"/>
          <p:nvPr/>
        </p:nvSpPr>
        <p:spPr>
          <a:xfrm>
            <a:off x="3657600" y="3200400"/>
            <a:ext cx="4876800" cy="369332"/>
          </a:xfrm>
          <a:prstGeom prst="rect">
            <a:avLst/>
          </a:prstGeom>
          <a:noFill/>
        </p:spPr>
        <p:txBody>
          <a:bodyPr wrap="square" rtlCol="0">
            <a:spAutoFit/>
          </a:bodyPr>
          <a:lstStyle/>
          <a:p>
            <a:pPr algn="ctr"/>
            <a:r>
              <a:rPr lang="en-US" dirty="0" smtClean="0">
                <a:hlinkClick r:id="rId2" action="ppaction://hlinksldjump"/>
              </a:rPr>
              <a:t>Continue the QUIZ!</a:t>
            </a:r>
            <a:endParaRPr lang="en-US" dirty="0"/>
          </a:p>
        </p:txBody>
      </p:sp>
    </p:spTree>
    <p:extLst>
      <p:ext uri="{BB962C8B-B14F-4D97-AF65-F5344CB8AC3E}">
        <p14:creationId xmlns:p14="http://schemas.microsoft.com/office/powerpoint/2010/main" val="16370458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Oops, that’s wrong!</a:t>
            </a:r>
            <a:endParaRPr lang="en-US" dirty="0"/>
          </a:p>
        </p:txBody>
      </p:sp>
      <p:sp>
        <p:nvSpPr>
          <p:cNvPr id="3" name="Content Placeholder 2"/>
          <p:cNvSpPr>
            <a:spLocks noGrp="1"/>
          </p:cNvSpPr>
          <p:nvPr>
            <p:ph idx="1"/>
          </p:nvPr>
        </p:nvSpPr>
        <p:spPr/>
        <p:txBody>
          <a:bodyPr/>
          <a:lstStyle/>
          <a:p>
            <a:r>
              <a:rPr lang="en-US" dirty="0" smtClean="0"/>
              <a:t>Blended learning is not just simply material that is accessible online. The instructor interaction and face-to-face component must also be present. </a:t>
            </a:r>
            <a:endParaRPr lang="en-US" dirty="0"/>
          </a:p>
        </p:txBody>
      </p:sp>
      <p:sp>
        <p:nvSpPr>
          <p:cNvPr id="5" name="TextBox 4"/>
          <p:cNvSpPr txBox="1"/>
          <p:nvPr/>
        </p:nvSpPr>
        <p:spPr>
          <a:xfrm>
            <a:off x="3657600" y="3200400"/>
            <a:ext cx="4876800" cy="369332"/>
          </a:xfrm>
          <a:prstGeom prst="rect">
            <a:avLst/>
          </a:prstGeom>
          <a:noFill/>
        </p:spPr>
        <p:txBody>
          <a:bodyPr wrap="square" rtlCol="0">
            <a:spAutoFit/>
          </a:bodyPr>
          <a:lstStyle/>
          <a:p>
            <a:pPr algn="ctr"/>
            <a:r>
              <a:rPr lang="en-US" dirty="0" smtClean="0">
                <a:hlinkClick r:id="rId2" action="ppaction://hlinksldjump"/>
              </a:rPr>
              <a:t>Continue the QUIZ!</a:t>
            </a:r>
            <a:endParaRPr lang="en-US" dirty="0"/>
          </a:p>
        </p:txBody>
      </p:sp>
    </p:spTree>
    <p:extLst>
      <p:ext uri="{BB962C8B-B14F-4D97-AF65-F5344CB8AC3E}">
        <p14:creationId xmlns:p14="http://schemas.microsoft.com/office/powerpoint/2010/main" val="1381478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Oops, that’s wrong!</a:t>
            </a:r>
            <a:endParaRPr lang="en-US" dirty="0"/>
          </a:p>
        </p:txBody>
      </p:sp>
      <p:sp>
        <p:nvSpPr>
          <p:cNvPr id="3" name="Content Placeholder 2"/>
          <p:cNvSpPr>
            <a:spLocks noGrp="1"/>
          </p:cNvSpPr>
          <p:nvPr>
            <p:ph idx="1"/>
          </p:nvPr>
        </p:nvSpPr>
        <p:spPr/>
        <p:txBody>
          <a:bodyPr/>
          <a:lstStyle/>
          <a:p>
            <a:r>
              <a:rPr lang="en-US" dirty="0" smtClean="0"/>
              <a:t>Sending links to students for them to explore for homework is not true blended learning. Their needs to be an active learning component present that allows students to deepen their learning through the thorough exploration of online resources. </a:t>
            </a:r>
            <a:endParaRPr lang="en-US" dirty="0"/>
          </a:p>
        </p:txBody>
      </p:sp>
      <p:sp>
        <p:nvSpPr>
          <p:cNvPr id="5" name="TextBox 4"/>
          <p:cNvSpPr txBox="1"/>
          <p:nvPr/>
        </p:nvSpPr>
        <p:spPr>
          <a:xfrm>
            <a:off x="3657600" y="3200400"/>
            <a:ext cx="4876800" cy="369332"/>
          </a:xfrm>
          <a:prstGeom prst="rect">
            <a:avLst/>
          </a:prstGeom>
          <a:noFill/>
        </p:spPr>
        <p:txBody>
          <a:bodyPr wrap="square" rtlCol="0">
            <a:spAutoFit/>
          </a:bodyPr>
          <a:lstStyle/>
          <a:p>
            <a:pPr algn="ctr"/>
            <a:r>
              <a:rPr lang="en-US" dirty="0" smtClean="0">
                <a:hlinkClick r:id="rId2" action="ppaction://hlinksldjump"/>
              </a:rPr>
              <a:t>Continue the QUIZ!</a:t>
            </a:r>
            <a:endParaRPr lang="en-US" dirty="0"/>
          </a:p>
        </p:txBody>
      </p:sp>
    </p:spTree>
    <p:extLst>
      <p:ext uri="{BB962C8B-B14F-4D97-AF65-F5344CB8AC3E}">
        <p14:creationId xmlns:p14="http://schemas.microsoft.com/office/powerpoint/2010/main" val="1193562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Oops, that’s wrong!</a:t>
            </a:r>
            <a:endParaRPr lang="en-US" dirty="0"/>
          </a:p>
        </p:txBody>
      </p:sp>
      <p:sp>
        <p:nvSpPr>
          <p:cNvPr id="3" name="Content Placeholder 2"/>
          <p:cNvSpPr>
            <a:spLocks noGrp="1"/>
          </p:cNvSpPr>
          <p:nvPr>
            <p:ph idx="1"/>
          </p:nvPr>
        </p:nvSpPr>
        <p:spPr/>
        <p:txBody>
          <a:bodyPr/>
          <a:lstStyle/>
          <a:p>
            <a:r>
              <a:rPr lang="en-US" dirty="0" smtClean="0"/>
              <a:t>Blended learning is the blending of face-to-face and online active learning, not traditional lecture and guest lecture. </a:t>
            </a:r>
            <a:endParaRPr lang="en-US" dirty="0"/>
          </a:p>
        </p:txBody>
      </p:sp>
      <p:sp>
        <p:nvSpPr>
          <p:cNvPr id="5" name="TextBox 4"/>
          <p:cNvSpPr txBox="1"/>
          <p:nvPr/>
        </p:nvSpPr>
        <p:spPr>
          <a:xfrm>
            <a:off x="3657600" y="3200400"/>
            <a:ext cx="4876800" cy="369332"/>
          </a:xfrm>
          <a:prstGeom prst="rect">
            <a:avLst/>
          </a:prstGeom>
          <a:noFill/>
        </p:spPr>
        <p:txBody>
          <a:bodyPr wrap="square" rtlCol="0">
            <a:spAutoFit/>
          </a:bodyPr>
          <a:lstStyle/>
          <a:p>
            <a:pPr algn="ctr"/>
            <a:r>
              <a:rPr lang="en-US" dirty="0" smtClean="0">
                <a:hlinkClick r:id="rId2" action="ppaction://hlinksldjump"/>
              </a:rPr>
              <a:t>Continue the QUIZ!</a:t>
            </a:r>
            <a:endParaRPr lang="en-US" dirty="0"/>
          </a:p>
        </p:txBody>
      </p:sp>
    </p:spTree>
    <p:extLst>
      <p:ext uri="{BB962C8B-B14F-4D97-AF65-F5344CB8AC3E}">
        <p14:creationId xmlns:p14="http://schemas.microsoft.com/office/powerpoint/2010/main" val="1574134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Welcome!</a:t>
            </a:r>
            <a:endParaRPr lang="en-US" dirty="0"/>
          </a:p>
        </p:txBody>
      </p:sp>
      <p:sp>
        <p:nvSpPr>
          <p:cNvPr id="4" name="TextBox 3"/>
          <p:cNvSpPr txBox="1"/>
          <p:nvPr/>
        </p:nvSpPr>
        <p:spPr>
          <a:xfrm>
            <a:off x="1524000" y="1600200"/>
            <a:ext cx="9144000" cy="584775"/>
          </a:xfrm>
          <a:prstGeom prst="rect">
            <a:avLst/>
          </a:prstGeom>
          <a:noFill/>
        </p:spPr>
        <p:txBody>
          <a:bodyPr wrap="square" rtlCol="0">
            <a:spAutoFit/>
          </a:bodyPr>
          <a:lstStyle/>
          <a:p>
            <a:pPr algn="ctr"/>
            <a:r>
              <a:rPr lang="en-US" sz="3200" dirty="0" smtClean="0"/>
              <a:t>This module is organized into five sections:</a:t>
            </a:r>
            <a:endParaRPr lang="en-US" sz="3200" dirty="0"/>
          </a:p>
        </p:txBody>
      </p:sp>
      <p:sp>
        <p:nvSpPr>
          <p:cNvPr id="5" name="Oval 4"/>
          <p:cNvSpPr/>
          <p:nvPr/>
        </p:nvSpPr>
        <p:spPr>
          <a:xfrm>
            <a:off x="304800" y="2768600"/>
            <a:ext cx="19812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686050" y="2743200"/>
            <a:ext cx="19812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067300" y="2743200"/>
            <a:ext cx="19812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391400" y="2768600"/>
            <a:ext cx="19812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677400" y="2768600"/>
            <a:ext cx="1981200"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55084" y="3384321"/>
            <a:ext cx="1737783" cy="707886"/>
          </a:xfrm>
          <a:prstGeom prst="rect">
            <a:avLst/>
          </a:prstGeom>
          <a:noFill/>
        </p:spPr>
        <p:txBody>
          <a:bodyPr wrap="square" rtlCol="0">
            <a:spAutoFit/>
          </a:bodyPr>
          <a:lstStyle/>
          <a:p>
            <a:pPr algn="ctr"/>
            <a:r>
              <a:rPr lang="en-US" sz="2000" dirty="0" smtClean="0">
                <a:solidFill>
                  <a:schemeClr val="tx2">
                    <a:lumMod val="10000"/>
                  </a:schemeClr>
                </a:solidFill>
                <a:hlinkClick r:id="rId2" action="ppaction://hlinksldjump"/>
              </a:rPr>
              <a:t>Overview and Instructions</a:t>
            </a:r>
            <a:endParaRPr lang="en-US" sz="2000" dirty="0">
              <a:solidFill>
                <a:schemeClr val="tx2">
                  <a:lumMod val="10000"/>
                </a:schemeClr>
              </a:solidFill>
            </a:endParaRPr>
          </a:p>
        </p:txBody>
      </p:sp>
      <p:sp>
        <p:nvSpPr>
          <p:cNvPr id="13" name="TextBox 12"/>
          <p:cNvSpPr txBox="1"/>
          <p:nvPr/>
        </p:nvSpPr>
        <p:spPr>
          <a:xfrm>
            <a:off x="2705100" y="3327973"/>
            <a:ext cx="1779058" cy="1015663"/>
          </a:xfrm>
          <a:prstGeom prst="rect">
            <a:avLst/>
          </a:prstGeom>
          <a:noFill/>
        </p:spPr>
        <p:txBody>
          <a:bodyPr wrap="square" rtlCol="0">
            <a:spAutoFit/>
          </a:bodyPr>
          <a:lstStyle/>
          <a:p>
            <a:pPr algn="ctr"/>
            <a:r>
              <a:rPr lang="en-US" sz="2000" dirty="0" smtClean="0">
                <a:solidFill>
                  <a:schemeClr val="tx2">
                    <a:lumMod val="10000"/>
                  </a:schemeClr>
                </a:solidFill>
                <a:hlinkClick r:id="rId3" action="ppaction://hlinksldjump"/>
              </a:rPr>
              <a:t>Timeline and Trend Descriptions</a:t>
            </a:r>
            <a:endParaRPr lang="en-US" sz="2000" dirty="0">
              <a:solidFill>
                <a:schemeClr val="tx2">
                  <a:lumMod val="10000"/>
                </a:schemeClr>
              </a:solidFill>
            </a:endParaRPr>
          </a:p>
        </p:txBody>
      </p:sp>
      <p:sp>
        <p:nvSpPr>
          <p:cNvPr id="14" name="TextBox 13"/>
          <p:cNvSpPr txBox="1"/>
          <p:nvPr/>
        </p:nvSpPr>
        <p:spPr>
          <a:xfrm>
            <a:off x="5067300" y="3327975"/>
            <a:ext cx="1943100" cy="1323439"/>
          </a:xfrm>
          <a:prstGeom prst="rect">
            <a:avLst/>
          </a:prstGeom>
          <a:noFill/>
        </p:spPr>
        <p:txBody>
          <a:bodyPr wrap="square" rtlCol="0">
            <a:spAutoFit/>
          </a:bodyPr>
          <a:lstStyle/>
          <a:p>
            <a:pPr algn="ctr"/>
            <a:r>
              <a:rPr lang="en-US" sz="2000" dirty="0" smtClean="0">
                <a:solidFill>
                  <a:schemeClr val="tx2">
                    <a:lumMod val="10000"/>
                  </a:schemeClr>
                </a:solidFill>
                <a:hlinkClick r:id="rId4" action="ppaction://hlinksldjump"/>
              </a:rPr>
              <a:t>Implications and Relevance of Blended Learning</a:t>
            </a:r>
            <a:endParaRPr lang="en-US" sz="2000" dirty="0">
              <a:solidFill>
                <a:schemeClr val="tx2">
                  <a:lumMod val="10000"/>
                </a:schemeClr>
              </a:solidFill>
            </a:endParaRPr>
          </a:p>
        </p:txBody>
      </p:sp>
      <p:sp>
        <p:nvSpPr>
          <p:cNvPr id="15" name="TextBox 14"/>
          <p:cNvSpPr txBox="1"/>
          <p:nvPr/>
        </p:nvSpPr>
        <p:spPr>
          <a:xfrm>
            <a:off x="7448550" y="3327974"/>
            <a:ext cx="1847849" cy="707886"/>
          </a:xfrm>
          <a:prstGeom prst="rect">
            <a:avLst/>
          </a:prstGeom>
          <a:noFill/>
        </p:spPr>
        <p:txBody>
          <a:bodyPr wrap="square" rtlCol="0">
            <a:spAutoFit/>
          </a:bodyPr>
          <a:lstStyle/>
          <a:p>
            <a:pPr algn="ctr"/>
            <a:r>
              <a:rPr lang="en-US" sz="2000" dirty="0" smtClean="0">
                <a:solidFill>
                  <a:schemeClr val="tx2">
                    <a:lumMod val="10000"/>
                  </a:schemeClr>
                </a:solidFill>
              </a:rPr>
              <a:t>Check for Understanding</a:t>
            </a:r>
            <a:endParaRPr lang="en-US" sz="2000" dirty="0">
              <a:solidFill>
                <a:schemeClr val="tx2">
                  <a:lumMod val="10000"/>
                </a:schemeClr>
              </a:solidFill>
            </a:endParaRPr>
          </a:p>
        </p:txBody>
      </p:sp>
      <p:sp>
        <p:nvSpPr>
          <p:cNvPr id="16" name="TextBox 15"/>
          <p:cNvSpPr txBox="1"/>
          <p:nvPr/>
        </p:nvSpPr>
        <p:spPr>
          <a:xfrm>
            <a:off x="9867900" y="3538209"/>
            <a:ext cx="1600200" cy="400110"/>
          </a:xfrm>
          <a:prstGeom prst="rect">
            <a:avLst/>
          </a:prstGeom>
          <a:noFill/>
        </p:spPr>
        <p:txBody>
          <a:bodyPr wrap="square" rtlCol="0">
            <a:spAutoFit/>
          </a:bodyPr>
          <a:lstStyle/>
          <a:p>
            <a:pPr algn="ctr"/>
            <a:r>
              <a:rPr lang="en-US" sz="2000" dirty="0" smtClean="0">
                <a:solidFill>
                  <a:schemeClr val="tx2">
                    <a:lumMod val="10000"/>
                  </a:schemeClr>
                </a:solidFill>
              </a:rPr>
              <a:t>Resources</a:t>
            </a:r>
            <a:endParaRPr lang="en-US" sz="2000" dirty="0">
              <a:solidFill>
                <a:schemeClr val="tx2">
                  <a:lumMod val="10000"/>
                </a:schemeClr>
              </a:solidFill>
            </a:endParaRPr>
          </a:p>
        </p:txBody>
      </p:sp>
    </p:spTree>
    <p:extLst>
      <p:ext uri="{BB962C8B-B14F-4D97-AF65-F5344CB8AC3E}">
        <p14:creationId xmlns:p14="http://schemas.microsoft.com/office/powerpoint/2010/main" val="683954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is not a proper strategy for implementing blended learning design?</a:t>
            </a:r>
            <a:endParaRPr lang="en-US" dirty="0"/>
          </a:p>
        </p:txBody>
      </p:sp>
      <p:sp>
        <p:nvSpPr>
          <p:cNvPr id="5" name="Action Button: Help 4">
            <a:hlinkClick r:id="" action="ppaction://noaction" highlightClick="1"/>
          </p:cNvPr>
          <p:cNvSpPr/>
          <p:nvPr/>
        </p:nvSpPr>
        <p:spPr>
          <a:xfrm>
            <a:off x="647700" y="2057400"/>
            <a:ext cx="1752600" cy="14478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352800" y="2057400"/>
            <a:ext cx="7315200" cy="830997"/>
          </a:xfrm>
          <a:prstGeom prst="rect">
            <a:avLst/>
          </a:prstGeom>
          <a:noFill/>
        </p:spPr>
        <p:txBody>
          <a:bodyPr wrap="square" rtlCol="0">
            <a:spAutoFit/>
          </a:bodyPr>
          <a:lstStyle/>
          <a:p>
            <a:r>
              <a:rPr lang="en-US" sz="2400" dirty="0" smtClean="0">
                <a:hlinkClick r:id="rId2" action="ppaction://hlinksldjump"/>
              </a:rPr>
              <a:t>A. Requiring students to log-in and contribute to a discussion board. </a:t>
            </a:r>
            <a:endParaRPr lang="en-US" sz="2400" dirty="0"/>
          </a:p>
        </p:txBody>
      </p:sp>
      <p:sp>
        <p:nvSpPr>
          <p:cNvPr id="7" name="TextBox 6"/>
          <p:cNvSpPr txBox="1"/>
          <p:nvPr/>
        </p:nvSpPr>
        <p:spPr>
          <a:xfrm>
            <a:off x="3314700" y="3958977"/>
            <a:ext cx="7315200" cy="830997"/>
          </a:xfrm>
          <a:prstGeom prst="rect">
            <a:avLst/>
          </a:prstGeom>
          <a:noFill/>
        </p:spPr>
        <p:txBody>
          <a:bodyPr wrap="square" rtlCol="0">
            <a:spAutoFit/>
          </a:bodyPr>
          <a:lstStyle/>
          <a:p>
            <a:r>
              <a:rPr lang="en-US" sz="2400" dirty="0" smtClean="0">
                <a:hlinkClick r:id="rId3" action="ppaction://hlinksldjump"/>
              </a:rPr>
              <a:t>C. Recording a lecture that requires students to research material in order to respond. </a:t>
            </a:r>
            <a:endParaRPr lang="en-US" sz="2400" dirty="0"/>
          </a:p>
        </p:txBody>
      </p:sp>
      <p:sp>
        <p:nvSpPr>
          <p:cNvPr id="8" name="TextBox 7"/>
          <p:cNvSpPr txBox="1"/>
          <p:nvPr/>
        </p:nvSpPr>
        <p:spPr>
          <a:xfrm>
            <a:off x="3314700" y="3036511"/>
            <a:ext cx="7315200" cy="830997"/>
          </a:xfrm>
          <a:prstGeom prst="rect">
            <a:avLst/>
          </a:prstGeom>
          <a:noFill/>
        </p:spPr>
        <p:txBody>
          <a:bodyPr wrap="square" rtlCol="0">
            <a:spAutoFit/>
          </a:bodyPr>
          <a:lstStyle/>
          <a:p>
            <a:r>
              <a:rPr lang="en-US" sz="2400" dirty="0" smtClean="0">
                <a:hlinkClick r:id="rId3" action="ppaction://hlinksldjump"/>
              </a:rPr>
              <a:t>B. Providing a series of how-to videos that instructs students how to construct a product. </a:t>
            </a:r>
            <a:endParaRPr lang="en-US" sz="2400" dirty="0"/>
          </a:p>
        </p:txBody>
      </p:sp>
      <p:sp>
        <p:nvSpPr>
          <p:cNvPr id="9" name="TextBox 8"/>
          <p:cNvSpPr txBox="1"/>
          <p:nvPr/>
        </p:nvSpPr>
        <p:spPr>
          <a:xfrm>
            <a:off x="3314700" y="4888320"/>
            <a:ext cx="7315200" cy="1200329"/>
          </a:xfrm>
          <a:prstGeom prst="rect">
            <a:avLst/>
          </a:prstGeom>
          <a:noFill/>
        </p:spPr>
        <p:txBody>
          <a:bodyPr wrap="square" rtlCol="0">
            <a:spAutoFit/>
          </a:bodyPr>
          <a:lstStyle/>
          <a:p>
            <a:r>
              <a:rPr lang="en-US" sz="2400" dirty="0" smtClean="0">
                <a:hlinkClick r:id="rId3" action="ppaction://hlinksldjump"/>
              </a:rPr>
              <a:t>D. Having students utilize an online writing center community to evaluate and provide feedback on a final paper assignment. </a:t>
            </a:r>
            <a:endParaRPr lang="en-US" sz="2400" dirty="0"/>
          </a:p>
        </p:txBody>
      </p:sp>
    </p:spTree>
    <p:extLst>
      <p:ext uri="{BB962C8B-B14F-4D97-AF65-F5344CB8AC3E}">
        <p14:creationId xmlns:p14="http://schemas.microsoft.com/office/powerpoint/2010/main" val="345731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That’s Right!</a:t>
            </a:r>
            <a:endParaRPr lang="en-US" dirty="0"/>
          </a:p>
        </p:txBody>
      </p:sp>
      <p:sp>
        <p:nvSpPr>
          <p:cNvPr id="3" name="Content Placeholder 2"/>
          <p:cNvSpPr>
            <a:spLocks noGrp="1"/>
          </p:cNvSpPr>
          <p:nvPr>
            <p:ph idx="1"/>
          </p:nvPr>
        </p:nvSpPr>
        <p:spPr/>
        <p:txBody>
          <a:bodyPr/>
          <a:lstStyle/>
          <a:p>
            <a:pPr marL="0" indent="0">
              <a:buNone/>
            </a:pPr>
            <a:r>
              <a:rPr lang="en-US" dirty="0" smtClean="0"/>
              <a:t>Contributing to a discussion board is only a way to submit an assignment, not a tool used to actively learning and extend learning by simply responding to a prompt. </a:t>
            </a:r>
            <a:endParaRPr lang="en-US" dirty="0"/>
          </a:p>
        </p:txBody>
      </p:sp>
      <p:sp>
        <p:nvSpPr>
          <p:cNvPr id="4" name="TextBox 3"/>
          <p:cNvSpPr txBox="1"/>
          <p:nvPr/>
        </p:nvSpPr>
        <p:spPr>
          <a:xfrm>
            <a:off x="3657600" y="3200400"/>
            <a:ext cx="4876800" cy="369332"/>
          </a:xfrm>
          <a:prstGeom prst="rect">
            <a:avLst/>
          </a:prstGeom>
          <a:noFill/>
        </p:spPr>
        <p:txBody>
          <a:bodyPr wrap="square" rtlCol="0">
            <a:spAutoFit/>
          </a:bodyPr>
          <a:lstStyle/>
          <a:p>
            <a:pPr algn="ctr"/>
            <a:r>
              <a:rPr lang="en-US" dirty="0" smtClean="0">
                <a:hlinkClick r:id="rId2" action="ppaction://hlinksldjump"/>
              </a:rPr>
              <a:t>Continue the QUIZ!</a:t>
            </a:r>
            <a:endParaRPr lang="en-US" dirty="0"/>
          </a:p>
        </p:txBody>
      </p:sp>
    </p:spTree>
    <p:extLst>
      <p:ext uri="{BB962C8B-B14F-4D97-AF65-F5344CB8AC3E}">
        <p14:creationId xmlns:p14="http://schemas.microsoft.com/office/powerpoint/2010/main" val="695057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Oops, that’s wrong!</a:t>
            </a:r>
            <a:endParaRPr lang="en-US" dirty="0"/>
          </a:p>
        </p:txBody>
      </p:sp>
      <p:sp>
        <p:nvSpPr>
          <p:cNvPr id="3" name="Content Placeholder 2"/>
          <p:cNvSpPr>
            <a:spLocks noGrp="1"/>
          </p:cNvSpPr>
          <p:nvPr>
            <p:ph idx="1"/>
          </p:nvPr>
        </p:nvSpPr>
        <p:spPr/>
        <p:txBody>
          <a:bodyPr/>
          <a:lstStyle/>
          <a:p>
            <a:r>
              <a:rPr lang="en-US" dirty="0" smtClean="0"/>
              <a:t>This is an example of blended learning design!</a:t>
            </a:r>
            <a:endParaRPr lang="en-US" dirty="0"/>
          </a:p>
        </p:txBody>
      </p:sp>
      <p:sp>
        <p:nvSpPr>
          <p:cNvPr id="5" name="TextBox 4"/>
          <p:cNvSpPr txBox="1"/>
          <p:nvPr/>
        </p:nvSpPr>
        <p:spPr>
          <a:xfrm>
            <a:off x="3657600" y="3200400"/>
            <a:ext cx="4876800" cy="369332"/>
          </a:xfrm>
          <a:prstGeom prst="rect">
            <a:avLst/>
          </a:prstGeom>
          <a:noFill/>
        </p:spPr>
        <p:txBody>
          <a:bodyPr wrap="square" rtlCol="0">
            <a:spAutoFit/>
          </a:bodyPr>
          <a:lstStyle/>
          <a:p>
            <a:pPr algn="ctr"/>
            <a:r>
              <a:rPr lang="en-US" dirty="0" smtClean="0">
                <a:hlinkClick r:id="rId2" action="ppaction://hlinksldjump"/>
              </a:rPr>
              <a:t>Continue the QUIZ!</a:t>
            </a:r>
            <a:endParaRPr lang="en-US" dirty="0"/>
          </a:p>
        </p:txBody>
      </p:sp>
    </p:spTree>
    <p:extLst>
      <p:ext uri="{BB962C8B-B14F-4D97-AF65-F5344CB8AC3E}">
        <p14:creationId xmlns:p14="http://schemas.microsoft.com/office/powerpoint/2010/main" val="18963226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noted benefit of blended learning design?</a:t>
            </a:r>
            <a:endParaRPr lang="en-US" dirty="0"/>
          </a:p>
        </p:txBody>
      </p:sp>
      <p:sp>
        <p:nvSpPr>
          <p:cNvPr id="5" name="Action Button: Help 4">
            <a:hlinkClick r:id="" action="ppaction://noaction" highlightClick="1"/>
          </p:cNvPr>
          <p:cNvSpPr/>
          <p:nvPr/>
        </p:nvSpPr>
        <p:spPr>
          <a:xfrm>
            <a:off x="647700" y="2057400"/>
            <a:ext cx="1752600" cy="14478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352800" y="2057400"/>
            <a:ext cx="7315200" cy="461665"/>
          </a:xfrm>
          <a:prstGeom prst="rect">
            <a:avLst/>
          </a:prstGeom>
          <a:noFill/>
        </p:spPr>
        <p:txBody>
          <a:bodyPr wrap="square" rtlCol="0">
            <a:spAutoFit/>
          </a:bodyPr>
          <a:lstStyle/>
          <a:p>
            <a:r>
              <a:rPr lang="en-US" sz="2400" dirty="0" smtClean="0">
                <a:hlinkClick r:id="rId2" action="ppaction://hlinksldjump"/>
              </a:rPr>
              <a:t>A. Better overall grades in the course</a:t>
            </a:r>
            <a:endParaRPr lang="en-US" sz="2400" dirty="0"/>
          </a:p>
        </p:txBody>
      </p:sp>
      <p:sp>
        <p:nvSpPr>
          <p:cNvPr id="7" name="TextBox 6"/>
          <p:cNvSpPr txBox="1"/>
          <p:nvPr/>
        </p:nvSpPr>
        <p:spPr>
          <a:xfrm>
            <a:off x="3314700" y="3618131"/>
            <a:ext cx="7315200" cy="830997"/>
          </a:xfrm>
          <a:prstGeom prst="rect">
            <a:avLst/>
          </a:prstGeom>
          <a:noFill/>
        </p:spPr>
        <p:txBody>
          <a:bodyPr wrap="square" rtlCol="0">
            <a:spAutoFit/>
          </a:bodyPr>
          <a:lstStyle/>
          <a:p>
            <a:r>
              <a:rPr lang="en-US" sz="2400" dirty="0" smtClean="0">
                <a:hlinkClick r:id="rId2" action="ppaction://hlinksldjump"/>
              </a:rPr>
              <a:t>C. Deeper and more meaningful discussions outside of class. </a:t>
            </a:r>
            <a:endParaRPr lang="en-US" sz="2400" dirty="0"/>
          </a:p>
        </p:txBody>
      </p:sp>
      <p:sp>
        <p:nvSpPr>
          <p:cNvPr id="8" name="TextBox 7"/>
          <p:cNvSpPr txBox="1"/>
          <p:nvPr/>
        </p:nvSpPr>
        <p:spPr>
          <a:xfrm>
            <a:off x="3314700" y="2892772"/>
            <a:ext cx="7315200" cy="461665"/>
          </a:xfrm>
          <a:prstGeom prst="rect">
            <a:avLst/>
          </a:prstGeom>
          <a:noFill/>
        </p:spPr>
        <p:txBody>
          <a:bodyPr wrap="square" rtlCol="0">
            <a:spAutoFit/>
          </a:bodyPr>
          <a:lstStyle/>
          <a:p>
            <a:r>
              <a:rPr lang="en-US" sz="2400" dirty="0" smtClean="0">
                <a:hlinkClick r:id="rId2" action="ppaction://hlinksldjump"/>
              </a:rPr>
              <a:t>B. Easier course content</a:t>
            </a:r>
            <a:endParaRPr lang="en-US" sz="2400" dirty="0"/>
          </a:p>
        </p:txBody>
      </p:sp>
      <p:sp>
        <p:nvSpPr>
          <p:cNvPr id="9" name="TextBox 8"/>
          <p:cNvSpPr txBox="1"/>
          <p:nvPr/>
        </p:nvSpPr>
        <p:spPr>
          <a:xfrm>
            <a:off x="3362325" y="4647009"/>
            <a:ext cx="7315200" cy="461665"/>
          </a:xfrm>
          <a:prstGeom prst="rect">
            <a:avLst/>
          </a:prstGeom>
          <a:noFill/>
        </p:spPr>
        <p:txBody>
          <a:bodyPr wrap="square" rtlCol="0">
            <a:spAutoFit/>
          </a:bodyPr>
          <a:lstStyle/>
          <a:p>
            <a:r>
              <a:rPr lang="en-US" sz="2400" dirty="0" smtClean="0">
                <a:hlinkClick r:id="rId3" action="ppaction://hlinksldjump"/>
              </a:rPr>
              <a:t>D. Create higher quality projects</a:t>
            </a:r>
            <a:endParaRPr lang="en-US" sz="2400" dirty="0"/>
          </a:p>
        </p:txBody>
      </p:sp>
    </p:spTree>
    <p:extLst>
      <p:ext uri="{BB962C8B-B14F-4D97-AF65-F5344CB8AC3E}">
        <p14:creationId xmlns:p14="http://schemas.microsoft.com/office/powerpoint/2010/main" val="685107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That’s Right!</a:t>
            </a:r>
            <a:endParaRPr lang="en-US" dirty="0"/>
          </a:p>
        </p:txBody>
      </p:sp>
      <p:sp>
        <p:nvSpPr>
          <p:cNvPr id="3" name="Content Placeholder 2"/>
          <p:cNvSpPr>
            <a:spLocks noGrp="1"/>
          </p:cNvSpPr>
          <p:nvPr>
            <p:ph idx="1"/>
          </p:nvPr>
        </p:nvSpPr>
        <p:spPr/>
        <p:txBody>
          <a:bodyPr/>
          <a:lstStyle/>
          <a:p>
            <a:pPr marL="0" indent="0">
              <a:buNone/>
            </a:pPr>
            <a:r>
              <a:rPr lang="en-US" dirty="0" smtClean="0"/>
              <a:t>This was a noted benefit that we review on a previous slide. </a:t>
            </a:r>
            <a:endParaRPr lang="en-US" dirty="0"/>
          </a:p>
        </p:txBody>
      </p:sp>
      <p:sp>
        <p:nvSpPr>
          <p:cNvPr id="4" name="TextBox 3"/>
          <p:cNvSpPr txBox="1"/>
          <p:nvPr/>
        </p:nvSpPr>
        <p:spPr>
          <a:xfrm>
            <a:off x="3657600" y="3200400"/>
            <a:ext cx="4876800" cy="369332"/>
          </a:xfrm>
          <a:prstGeom prst="rect">
            <a:avLst/>
          </a:prstGeom>
          <a:noFill/>
        </p:spPr>
        <p:txBody>
          <a:bodyPr wrap="square" rtlCol="0">
            <a:spAutoFit/>
          </a:bodyPr>
          <a:lstStyle/>
          <a:p>
            <a:pPr algn="ctr"/>
            <a:r>
              <a:rPr lang="en-US" dirty="0" smtClean="0">
                <a:hlinkClick r:id="rId2" action="ppaction://hlinksldjump"/>
              </a:rPr>
              <a:t>Continue the QUIZ!</a:t>
            </a:r>
            <a:endParaRPr lang="en-US" dirty="0"/>
          </a:p>
        </p:txBody>
      </p:sp>
    </p:spTree>
    <p:extLst>
      <p:ext uri="{BB962C8B-B14F-4D97-AF65-F5344CB8AC3E}">
        <p14:creationId xmlns:p14="http://schemas.microsoft.com/office/powerpoint/2010/main" val="10404514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Oops, that’s wrong!</a:t>
            </a:r>
            <a:endParaRPr lang="en-US" dirty="0"/>
          </a:p>
        </p:txBody>
      </p:sp>
      <p:sp>
        <p:nvSpPr>
          <p:cNvPr id="3" name="Content Placeholder 2"/>
          <p:cNvSpPr>
            <a:spLocks noGrp="1"/>
          </p:cNvSpPr>
          <p:nvPr>
            <p:ph idx="1"/>
          </p:nvPr>
        </p:nvSpPr>
        <p:spPr/>
        <p:txBody>
          <a:bodyPr/>
          <a:lstStyle/>
          <a:p>
            <a:pPr marL="0" indent="0">
              <a:buNone/>
            </a:pPr>
            <a:r>
              <a:rPr lang="en-US" dirty="0" smtClean="0"/>
              <a:t>This was not a noted benefit that was discussed on a previous slide. </a:t>
            </a:r>
            <a:endParaRPr lang="en-US" dirty="0"/>
          </a:p>
        </p:txBody>
      </p:sp>
      <p:sp>
        <p:nvSpPr>
          <p:cNvPr id="4" name="TextBox 3"/>
          <p:cNvSpPr txBox="1"/>
          <p:nvPr/>
        </p:nvSpPr>
        <p:spPr>
          <a:xfrm>
            <a:off x="3657600" y="3200400"/>
            <a:ext cx="4876800" cy="369332"/>
          </a:xfrm>
          <a:prstGeom prst="rect">
            <a:avLst/>
          </a:prstGeom>
          <a:noFill/>
        </p:spPr>
        <p:txBody>
          <a:bodyPr wrap="square" rtlCol="0">
            <a:spAutoFit/>
          </a:bodyPr>
          <a:lstStyle/>
          <a:p>
            <a:pPr algn="ctr"/>
            <a:r>
              <a:rPr lang="en-US" dirty="0" smtClean="0">
                <a:hlinkClick r:id="rId2" action="ppaction://hlinksldjump"/>
              </a:rPr>
              <a:t>Continue the QUIZ!</a:t>
            </a:r>
            <a:endParaRPr lang="en-US" dirty="0"/>
          </a:p>
        </p:txBody>
      </p:sp>
    </p:spTree>
    <p:extLst>
      <p:ext uri="{BB962C8B-B14F-4D97-AF65-F5344CB8AC3E}">
        <p14:creationId xmlns:p14="http://schemas.microsoft.com/office/powerpoint/2010/main" val="1540097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is not at noted barrier to implementing blended learning design?</a:t>
            </a:r>
            <a:endParaRPr lang="en-US" dirty="0"/>
          </a:p>
        </p:txBody>
      </p:sp>
      <p:sp>
        <p:nvSpPr>
          <p:cNvPr id="5" name="Action Button: Help 4">
            <a:hlinkClick r:id="" action="ppaction://noaction" highlightClick="1"/>
          </p:cNvPr>
          <p:cNvSpPr/>
          <p:nvPr/>
        </p:nvSpPr>
        <p:spPr>
          <a:xfrm>
            <a:off x="647700" y="2057400"/>
            <a:ext cx="1752600" cy="14478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14700" y="3618131"/>
            <a:ext cx="7315200" cy="461665"/>
          </a:xfrm>
          <a:prstGeom prst="rect">
            <a:avLst/>
          </a:prstGeom>
          <a:noFill/>
        </p:spPr>
        <p:txBody>
          <a:bodyPr wrap="square" rtlCol="0">
            <a:spAutoFit/>
          </a:bodyPr>
          <a:lstStyle/>
          <a:p>
            <a:r>
              <a:rPr lang="en-US" sz="2400" dirty="0" smtClean="0">
                <a:hlinkClick r:id="rId2" action="ppaction://hlinksldjump"/>
              </a:rPr>
              <a:t>C. Cost of internet</a:t>
            </a:r>
            <a:endParaRPr lang="en-US" sz="2400" dirty="0"/>
          </a:p>
        </p:txBody>
      </p:sp>
      <p:sp>
        <p:nvSpPr>
          <p:cNvPr id="8" name="TextBox 7"/>
          <p:cNvSpPr txBox="1"/>
          <p:nvPr/>
        </p:nvSpPr>
        <p:spPr>
          <a:xfrm>
            <a:off x="3314700" y="2892772"/>
            <a:ext cx="7315200" cy="461665"/>
          </a:xfrm>
          <a:prstGeom prst="rect">
            <a:avLst/>
          </a:prstGeom>
          <a:noFill/>
        </p:spPr>
        <p:txBody>
          <a:bodyPr wrap="square" rtlCol="0">
            <a:spAutoFit/>
          </a:bodyPr>
          <a:lstStyle/>
          <a:p>
            <a:r>
              <a:rPr lang="en-US" sz="2400" dirty="0" smtClean="0">
                <a:hlinkClick r:id="rId3" action="ppaction://hlinksldjump"/>
              </a:rPr>
              <a:t>B. Gaps in technology knowledge of faculty</a:t>
            </a:r>
            <a:endParaRPr lang="en-US" sz="2400" dirty="0"/>
          </a:p>
        </p:txBody>
      </p:sp>
      <p:sp>
        <p:nvSpPr>
          <p:cNvPr id="9" name="TextBox 8"/>
          <p:cNvSpPr txBox="1"/>
          <p:nvPr/>
        </p:nvSpPr>
        <p:spPr>
          <a:xfrm>
            <a:off x="3276600" y="4343490"/>
            <a:ext cx="7315200" cy="830997"/>
          </a:xfrm>
          <a:prstGeom prst="rect">
            <a:avLst/>
          </a:prstGeom>
          <a:noFill/>
        </p:spPr>
        <p:txBody>
          <a:bodyPr wrap="square" rtlCol="0">
            <a:spAutoFit/>
          </a:bodyPr>
          <a:lstStyle/>
          <a:p>
            <a:r>
              <a:rPr lang="en-US" sz="2400" dirty="0" smtClean="0">
                <a:hlinkClick r:id="rId3" action="ppaction://hlinksldjump"/>
              </a:rPr>
              <a:t>D. Misunderstanding of the concept of “active learning”</a:t>
            </a:r>
            <a:endParaRPr lang="en-US" sz="2400" dirty="0"/>
          </a:p>
        </p:txBody>
      </p:sp>
      <p:sp>
        <p:nvSpPr>
          <p:cNvPr id="10" name="TextBox 9"/>
          <p:cNvSpPr txBox="1"/>
          <p:nvPr/>
        </p:nvSpPr>
        <p:spPr>
          <a:xfrm>
            <a:off x="3314700" y="2154197"/>
            <a:ext cx="7315200" cy="461665"/>
          </a:xfrm>
          <a:prstGeom prst="rect">
            <a:avLst/>
          </a:prstGeom>
          <a:noFill/>
        </p:spPr>
        <p:txBody>
          <a:bodyPr wrap="square" rtlCol="0">
            <a:spAutoFit/>
          </a:bodyPr>
          <a:lstStyle/>
          <a:p>
            <a:r>
              <a:rPr lang="en-US" sz="2400" dirty="0" smtClean="0">
                <a:hlinkClick r:id="rId3" action="ppaction://hlinksldjump"/>
              </a:rPr>
              <a:t>A. Resistance to change</a:t>
            </a:r>
            <a:endParaRPr lang="en-US" sz="2400" dirty="0"/>
          </a:p>
        </p:txBody>
      </p:sp>
    </p:spTree>
    <p:extLst>
      <p:ext uri="{BB962C8B-B14F-4D97-AF65-F5344CB8AC3E}">
        <p14:creationId xmlns:p14="http://schemas.microsoft.com/office/powerpoint/2010/main" val="403919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Oops, that’s wrong!</a:t>
            </a:r>
            <a:endParaRPr lang="en-US" dirty="0"/>
          </a:p>
        </p:txBody>
      </p:sp>
      <p:sp>
        <p:nvSpPr>
          <p:cNvPr id="3" name="Content Placeholder 2"/>
          <p:cNvSpPr>
            <a:spLocks noGrp="1"/>
          </p:cNvSpPr>
          <p:nvPr>
            <p:ph idx="1"/>
          </p:nvPr>
        </p:nvSpPr>
        <p:spPr/>
        <p:txBody>
          <a:bodyPr/>
          <a:lstStyle/>
          <a:p>
            <a:pPr marL="0" indent="0">
              <a:buNone/>
            </a:pPr>
            <a:r>
              <a:rPr lang="en-US" dirty="0" smtClean="0"/>
              <a:t>This was a noted barrier that we reviewed on a previous slide. </a:t>
            </a:r>
            <a:endParaRPr lang="en-US" dirty="0"/>
          </a:p>
        </p:txBody>
      </p:sp>
      <p:sp>
        <p:nvSpPr>
          <p:cNvPr id="4" name="TextBox 3"/>
          <p:cNvSpPr txBox="1"/>
          <p:nvPr/>
        </p:nvSpPr>
        <p:spPr>
          <a:xfrm>
            <a:off x="3657600" y="3200400"/>
            <a:ext cx="4876800" cy="369332"/>
          </a:xfrm>
          <a:prstGeom prst="rect">
            <a:avLst/>
          </a:prstGeom>
          <a:noFill/>
        </p:spPr>
        <p:txBody>
          <a:bodyPr wrap="square" rtlCol="0">
            <a:spAutoFit/>
          </a:bodyPr>
          <a:lstStyle/>
          <a:p>
            <a:pPr algn="ctr"/>
            <a:r>
              <a:rPr lang="en-US" dirty="0" smtClean="0"/>
              <a:t>End the Quiz</a:t>
            </a:r>
            <a:endParaRPr lang="en-US" dirty="0"/>
          </a:p>
        </p:txBody>
      </p:sp>
    </p:spTree>
    <p:extLst>
      <p:ext uri="{BB962C8B-B14F-4D97-AF65-F5344CB8AC3E}">
        <p14:creationId xmlns:p14="http://schemas.microsoft.com/office/powerpoint/2010/main" val="12553506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That’s correct!</a:t>
            </a:r>
            <a:endParaRPr lang="en-US" dirty="0"/>
          </a:p>
        </p:txBody>
      </p:sp>
      <p:sp>
        <p:nvSpPr>
          <p:cNvPr id="3" name="Content Placeholder 2"/>
          <p:cNvSpPr>
            <a:spLocks noGrp="1"/>
          </p:cNvSpPr>
          <p:nvPr>
            <p:ph idx="1"/>
          </p:nvPr>
        </p:nvSpPr>
        <p:spPr/>
        <p:txBody>
          <a:bodyPr/>
          <a:lstStyle/>
          <a:p>
            <a:pPr marL="0" indent="0">
              <a:buNone/>
            </a:pPr>
            <a:r>
              <a:rPr lang="en-US" dirty="0" smtClean="0"/>
              <a:t>This was not a noted barrier that was discussed on a previous slide. </a:t>
            </a:r>
            <a:endParaRPr lang="en-US" dirty="0"/>
          </a:p>
        </p:txBody>
      </p:sp>
      <p:sp>
        <p:nvSpPr>
          <p:cNvPr id="4" name="TextBox 3"/>
          <p:cNvSpPr txBox="1"/>
          <p:nvPr/>
        </p:nvSpPr>
        <p:spPr>
          <a:xfrm>
            <a:off x="3657600" y="3200400"/>
            <a:ext cx="4876800" cy="369332"/>
          </a:xfrm>
          <a:prstGeom prst="rect">
            <a:avLst/>
          </a:prstGeom>
          <a:noFill/>
        </p:spPr>
        <p:txBody>
          <a:bodyPr wrap="square" rtlCol="0">
            <a:spAutoFit/>
          </a:bodyPr>
          <a:lstStyle/>
          <a:p>
            <a:pPr algn="ctr"/>
            <a:r>
              <a:rPr lang="en-US" dirty="0" smtClean="0"/>
              <a:t>End the Quiz</a:t>
            </a:r>
            <a:endParaRPr lang="en-US" dirty="0"/>
          </a:p>
        </p:txBody>
      </p:sp>
    </p:spTree>
    <p:extLst>
      <p:ext uri="{BB962C8B-B14F-4D97-AF65-F5344CB8AC3E}">
        <p14:creationId xmlns:p14="http://schemas.microsoft.com/office/powerpoint/2010/main" val="8385582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You’re finished!</a:t>
            </a:r>
            <a:endParaRPr lang="en-US" dirty="0"/>
          </a:p>
        </p:txBody>
      </p:sp>
      <p:sp>
        <p:nvSpPr>
          <p:cNvPr id="3" name="Content Placeholder 2"/>
          <p:cNvSpPr>
            <a:spLocks noGrp="1"/>
          </p:cNvSpPr>
          <p:nvPr>
            <p:ph idx="1"/>
          </p:nvPr>
        </p:nvSpPr>
        <p:spPr/>
        <p:txBody>
          <a:bodyPr/>
          <a:lstStyle/>
          <a:p>
            <a:r>
              <a:rPr lang="en-US" dirty="0" smtClean="0"/>
              <a:t>You have completed the module on Blended Learning Design. Please see the following slides for additional resources and links!</a:t>
            </a:r>
          </a:p>
          <a:p>
            <a:endParaRPr lang="en-US" dirty="0"/>
          </a:p>
          <a:p>
            <a:r>
              <a:rPr lang="en-US" dirty="0" smtClean="0"/>
              <a:t>If you got q question wrong when checking for understanding, I would encourage you to go back and review the material and retake the quiz!</a:t>
            </a:r>
            <a:endParaRPr lang="en-US" dirty="0"/>
          </a:p>
        </p:txBody>
      </p:sp>
    </p:spTree>
    <p:extLst>
      <p:ext uri="{BB962C8B-B14F-4D97-AF65-F5344CB8AC3E}">
        <p14:creationId xmlns:p14="http://schemas.microsoft.com/office/powerpoint/2010/main" val="1224264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Instructions for Navigating Through the Module</a:t>
            </a:r>
            <a:endParaRPr dirty="0"/>
          </a:p>
        </p:txBody>
      </p:sp>
      <p:sp>
        <p:nvSpPr>
          <p:cNvPr id="2" name="Action Button: Home 1">
            <a:hlinkClick r:id="" action="ppaction://hlinkshowjump?jump=firstslide" highlightClick="1"/>
          </p:cNvPr>
          <p:cNvSpPr/>
          <p:nvPr/>
        </p:nvSpPr>
        <p:spPr>
          <a:xfrm>
            <a:off x="1981200" y="2117124"/>
            <a:ext cx="609600" cy="5334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895600" y="2217862"/>
            <a:ext cx="7086600" cy="369332"/>
          </a:xfrm>
          <a:prstGeom prst="rect">
            <a:avLst/>
          </a:prstGeom>
          <a:noFill/>
        </p:spPr>
        <p:txBody>
          <a:bodyPr wrap="square" rtlCol="0">
            <a:spAutoFit/>
          </a:bodyPr>
          <a:lstStyle/>
          <a:p>
            <a:r>
              <a:rPr lang="en-US" dirty="0" smtClean="0"/>
              <a:t>Return to the beginning of the module</a:t>
            </a:r>
            <a:endParaRPr lang="en-US" dirty="0"/>
          </a:p>
        </p:txBody>
      </p:sp>
      <p:sp>
        <p:nvSpPr>
          <p:cNvPr id="9" name="TextBox 8"/>
          <p:cNvSpPr txBox="1"/>
          <p:nvPr/>
        </p:nvSpPr>
        <p:spPr>
          <a:xfrm>
            <a:off x="2895600" y="2966477"/>
            <a:ext cx="7086600" cy="369332"/>
          </a:xfrm>
          <a:prstGeom prst="rect">
            <a:avLst/>
          </a:prstGeom>
          <a:noFill/>
        </p:spPr>
        <p:txBody>
          <a:bodyPr wrap="square" rtlCol="0">
            <a:spAutoFit/>
          </a:bodyPr>
          <a:lstStyle/>
          <a:p>
            <a:r>
              <a:rPr lang="en-US" dirty="0" smtClean="0"/>
              <a:t>Proceed to the next slide in the module</a:t>
            </a:r>
            <a:endParaRPr lang="en-US" dirty="0"/>
          </a:p>
        </p:txBody>
      </p:sp>
      <p:sp>
        <p:nvSpPr>
          <p:cNvPr id="10" name="TextBox 9"/>
          <p:cNvSpPr txBox="1"/>
          <p:nvPr/>
        </p:nvSpPr>
        <p:spPr>
          <a:xfrm>
            <a:off x="2895600" y="3784256"/>
            <a:ext cx="7086600" cy="369332"/>
          </a:xfrm>
          <a:prstGeom prst="rect">
            <a:avLst/>
          </a:prstGeom>
          <a:noFill/>
        </p:spPr>
        <p:txBody>
          <a:bodyPr wrap="square" rtlCol="0">
            <a:spAutoFit/>
          </a:bodyPr>
          <a:lstStyle/>
          <a:p>
            <a:r>
              <a:rPr lang="en-US" dirty="0" smtClean="0"/>
              <a:t>Return to the previous slide in the module</a:t>
            </a:r>
            <a:endParaRPr lang="en-US" dirty="0"/>
          </a:p>
        </p:txBody>
      </p:sp>
      <p:sp>
        <p:nvSpPr>
          <p:cNvPr id="12" name="TextBox 11"/>
          <p:cNvSpPr txBox="1"/>
          <p:nvPr/>
        </p:nvSpPr>
        <p:spPr>
          <a:xfrm>
            <a:off x="2895600" y="5448632"/>
            <a:ext cx="7086600" cy="369332"/>
          </a:xfrm>
          <a:prstGeom prst="rect">
            <a:avLst/>
          </a:prstGeom>
          <a:noFill/>
        </p:spPr>
        <p:txBody>
          <a:bodyPr wrap="square" rtlCol="0">
            <a:spAutoFit/>
          </a:bodyPr>
          <a:lstStyle/>
          <a:p>
            <a:r>
              <a:rPr lang="en-US" dirty="0" smtClean="0"/>
              <a:t>Click to access the NMC Horizon Report 2017 Higher Education Edition</a:t>
            </a:r>
            <a:endParaRPr lang="en-US" dirty="0"/>
          </a:p>
        </p:txBody>
      </p:sp>
      <p:sp>
        <p:nvSpPr>
          <p:cNvPr id="3" name="Action Button: Forward or Next 2">
            <a:hlinkClick r:id="" action="ppaction://hlinkshowjump?jump=nextslide" highlightClick="1"/>
          </p:cNvPr>
          <p:cNvSpPr/>
          <p:nvPr/>
        </p:nvSpPr>
        <p:spPr>
          <a:xfrm>
            <a:off x="1981200" y="2860931"/>
            <a:ext cx="609600" cy="568069"/>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ction Button: Back or Previous 3">
            <a:hlinkClick r:id="" action="ppaction://hlinkshowjump?jump=previousslide" highlightClick="1"/>
          </p:cNvPr>
          <p:cNvSpPr/>
          <p:nvPr/>
        </p:nvSpPr>
        <p:spPr>
          <a:xfrm>
            <a:off x="1981200" y="3657600"/>
            <a:ext cx="609600" cy="622645"/>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ction Button: Return 4">
            <a:hlinkClick r:id="" action="ppaction://hlinkshowjump?jump=lastslideviewed" highlightClick="1"/>
          </p:cNvPr>
          <p:cNvSpPr/>
          <p:nvPr/>
        </p:nvSpPr>
        <p:spPr>
          <a:xfrm>
            <a:off x="1981200" y="4508845"/>
            <a:ext cx="609600" cy="596555"/>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ction Button: Document 13">
            <a:hlinkClick r:id="rId2" action="ppaction://program" highlightClick="1"/>
          </p:cNvPr>
          <p:cNvSpPr/>
          <p:nvPr/>
        </p:nvSpPr>
        <p:spPr>
          <a:xfrm>
            <a:off x="1981200" y="5333999"/>
            <a:ext cx="609600" cy="654222"/>
          </a:xfrm>
          <a:prstGeom prst="actionButton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895600" y="4616444"/>
            <a:ext cx="7086600" cy="369332"/>
          </a:xfrm>
          <a:prstGeom prst="rect">
            <a:avLst/>
          </a:prstGeom>
          <a:noFill/>
        </p:spPr>
        <p:txBody>
          <a:bodyPr wrap="square" rtlCol="0">
            <a:spAutoFit/>
          </a:bodyPr>
          <a:lstStyle/>
          <a:p>
            <a:r>
              <a:rPr lang="en-US" dirty="0" smtClean="0"/>
              <a:t>Return to the last visited page in the module</a:t>
            </a:r>
            <a:endParaRPr lang="en-US" dirty="0"/>
          </a:p>
        </p:txBody>
      </p:sp>
    </p:spTree>
    <p:extLst>
      <p:ext uri="{BB962C8B-B14F-4D97-AF65-F5344CB8AC3E}">
        <p14:creationId xmlns:p14="http://schemas.microsoft.com/office/powerpoint/2010/main" val="30428263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Youtube</a:t>
            </a:r>
            <a:r>
              <a:rPr lang="en-US" dirty="0" smtClean="0"/>
              <a:t> Resources for Learning More About Blended Learning Design</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www.youtube.com/watch?v=IFs4pt6lLoE</a:t>
            </a:r>
            <a:endParaRPr lang="en-US" dirty="0" smtClean="0"/>
          </a:p>
          <a:p>
            <a:endParaRPr lang="en-US" dirty="0"/>
          </a:p>
          <a:p>
            <a:endParaRPr lang="en-US" dirty="0" smtClean="0"/>
          </a:p>
          <a:p>
            <a:r>
              <a:rPr lang="en-US" dirty="0">
                <a:hlinkClick r:id="rId3"/>
              </a:rPr>
              <a:t>https://</a:t>
            </a:r>
            <a:r>
              <a:rPr lang="en-US" dirty="0" smtClean="0">
                <a:hlinkClick r:id="rId3"/>
              </a:rPr>
              <a:t>www.youtube.com/watch?v=vRT6nD7pviU</a:t>
            </a:r>
            <a:endParaRPr lang="en-US" dirty="0" smtClean="0"/>
          </a:p>
          <a:p>
            <a:endParaRPr lang="en-US" dirty="0"/>
          </a:p>
          <a:p>
            <a:endParaRPr lang="en-US" dirty="0" smtClean="0"/>
          </a:p>
          <a:p>
            <a:r>
              <a:rPr lang="en-US" dirty="0">
                <a:hlinkClick r:id="rId4"/>
              </a:rPr>
              <a:t>https://</a:t>
            </a:r>
            <a:r>
              <a:rPr lang="en-US" dirty="0" smtClean="0">
                <a:hlinkClick r:id="rId4"/>
              </a:rPr>
              <a:t>www.youtube.com/watch?v=1xEc9ZCUqCI</a:t>
            </a:r>
            <a:endParaRPr lang="en-US" dirty="0" smtClean="0"/>
          </a:p>
          <a:p>
            <a:endParaRPr lang="en-US" dirty="0"/>
          </a:p>
        </p:txBody>
      </p:sp>
    </p:spTree>
    <p:extLst>
      <p:ext uri="{BB962C8B-B14F-4D97-AF65-F5344CB8AC3E}">
        <p14:creationId xmlns:p14="http://schemas.microsoft.com/office/powerpoint/2010/main" val="20688178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Module</a:t>
            </a:r>
            <a:endParaRPr lang="en-US" dirty="0"/>
          </a:p>
        </p:txBody>
      </p:sp>
      <p:sp>
        <p:nvSpPr>
          <p:cNvPr id="3" name="Content Placeholder 2"/>
          <p:cNvSpPr>
            <a:spLocks noGrp="1"/>
          </p:cNvSpPr>
          <p:nvPr>
            <p:ph idx="1"/>
          </p:nvPr>
        </p:nvSpPr>
        <p:spPr/>
        <p:txBody>
          <a:bodyPr/>
          <a:lstStyle/>
          <a:p>
            <a:r>
              <a:rPr lang="en-US" dirty="0" smtClean="0"/>
              <a:t>NWC Horizon Report: 2017 Higher Education Edition</a:t>
            </a:r>
          </a:p>
          <a:p>
            <a:pPr marL="0" indent="0">
              <a:buNone/>
            </a:pPr>
            <a:r>
              <a:rPr lang="en-US" dirty="0">
                <a:hlinkClick r:id="rId2"/>
              </a:rPr>
              <a:t>http://</a:t>
            </a:r>
            <a:r>
              <a:rPr lang="en-US" dirty="0" smtClean="0">
                <a:hlinkClick r:id="rId2"/>
              </a:rPr>
              <a:t>cdn.nmc.org/media/2017-nmc-horizon-report-he-EN.pdf</a:t>
            </a:r>
            <a:endParaRPr lang="en-US" dirty="0" smtClean="0"/>
          </a:p>
          <a:p>
            <a:pPr marL="0" indent="0">
              <a:buNone/>
            </a:pPr>
            <a:endParaRPr lang="en-US" dirty="0"/>
          </a:p>
          <a:p>
            <a:pPr marL="0" indent="0">
              <a:buNone/>
            </a:pPr>
            <a:r>
              <a:rPr lang="en-US" dirty="0" smtClean="0"/>
              <a:t>Blended Learning Toolkit</a:t>
            </a:r>
          </a:p>
          <a:p>
            <a:pPr marL="0" indent="0">
              <a:buNone/>
            </a:pPr>
            <a:r>
              <a:rPr lang="en-US" dirty="0">
                <a:hlinkClick r:id="rId3"/>
              </a:rPr>
              <a:t>https://blended.online.ucf.edu/effective-practices/design-delivery-principles</a:t>
            </a:r>
            <a:r>
              <a:rPr lang="en-US" dirty="0" smtClean="0">
                <a:hlinkClick r:id="rId3"/>
              </a:rPr>
              <a:t>/</a:t>
            </a:r>
            <a:endParaRPr lang="en-US" dirty="0" smtClean="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3523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pPr marL="0" indent="0">
              <a:buNone/>
            </a:pPr>
            <a:r>
              <a:rPr lang="en-US" dirty="0" smtClean="0"/>
              <a:t>The NMC Horizon Report: 2017 Higher Education Edition highlights the trends and technological developments that will drive educational change in higher education. Six key trends, six significant challenges, and six developments are profiled in this report. This module will highlight the short term, mid-term, and long term trends associated with driving educational technology development in higher education for five or more years. </a:t>
            </a:r>
          </a:p>
          <a:p>
            <a:pPr marL="0" indent="0">
              <a:buNone/>
            </a:pPr>
            <a:r>
              <a:rPr lang="en-US" dirty="0" smtClean="0"/>
              <a:t>The purpose of this module is to focus on blended learning designs and provide instructors with strategies and resources for utilizing this trend in their respective course. </a:t>
            </a:r>
          </a:p>
          <a:p>
            <a:pPr marL="0" indent="0">
              <a:buNone/>
            </a:pPr>
            <a:r>
              <a:rPr lang="en-US" dirty="0" smtClean="0"/>
              <a:t>This module will take approximately ten minutes to complete. </a:t>
            </a:r>
          </a:p>
          <a:p>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1709091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Learning Goals:</a:t>
            </a:r>
            <a:endParaRPr lang="en-US" dirty="0"/>
          </a:p>
        </p:txBody>
      </p:sp>
      <p:sp>
        <p:nvSpPr>
          <p:cNvPr id="3" name="Content Placeholder 2"/>
          <p:cNvSpPr>
            <a:spLocks noGrp="1"/>
          </p:cNvSpPr>
          <p:nvPr>
            <p:ph idx="1"/>
          </p:nvPr>
        </p:nvSpPr>
        <p:spPr/>
        <p:txBody>
          <a:bodyPr/>
          <a:lstStyle/>
          <a:p>
            <a:pPr marL="0" indent="0">
              <a:buNone/>
            </a:pPr>
            <a:r>
              <a:rPr lang="en-US" dirty="0" smtClean="0"/>
              <a:t>1. Participants will be able to define “blended learning.”</a:t>
            </a:r>
          </a:p>
          <a:p>
            <a:pPr marL="0" indent="0">
              <a:buNone/>
            </a:pPr>
            <a:r>
              <a:rPr lang="en-US" dirty="0" smtClean="0"/>
              <a:t>2. Participants will be able to identify the strategies that can be used to implement blended learning in their own classrooms. </a:t>
            </a:r>
          </a:p>
          <a:p>
            <a:pPr marL="0" indent="0">
              <a:buNone/>
            </a:pPr>
            <a:r>
              <a:rPr lang="en-US" dirty="0" smtClean="0"/>
              <a:t>3. Participants will be able to identify the benefits of blended learning environments. </a:t>
            </a:r>
          </a:p>
          <a:p>
            <a:pPr marL="0" indent="0">
              <a:buNone/>
            </a:pPr>
            <a:r>
              <a:rPr lang="en-US" dirty="0" smtClean="0"/>
              <a:t>4. Participants will be able to identify the barriers to successful implementation of blended learning. </a:t>
            </a:r>
            <a:endParaRPr lang="en-US" dirty="0"/>
          </a:p>
        </p:txBody>
      </p:sp>
    </p:spTree>
    <p:extLst>
      <p:ext uri="{BB962C8B-B14F-4D97-AF65-F5344CB8AC3E}">
        <p14:creationId xmlns:p14="http://schemas.microsoft.com/office/powerpoint/2010/main" val="1538930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Trend Descriptions</a:t>
            </a:r>
            <a:endParaRPr lang="en-US" dirty="0"/>
          </a:p>
        </p:txBody>
      </p:sp>
      <p:sp>
        <p:nvSpPr>
          <p:cNvPr id="3" name="Content Placeholder 2"/>
          <p:cNvSpPr>
            <a:spLocks noGrp="1"/>
          </p:cNvSpPr>
          <p:nvPr>
            <p:ph idx="1"/>
          </p:nvPr>
        </p:nvSpPr>
        <p:spPr/>
        <p:txBody>
          <a:bodyPr/>
          <a:lstStyle/>
          <a:p>
            <a:pPr marL="0" indent="0">
              <a:buNone/>
            </a:pPr>
            <a:r>
              <a:rPr lang="en-US" dirty="0" smtClean="0"/>
              <a:t/>
            </a:r>
            <a:br>
              <a:rPr lang="en-US" dirty="0" smtClean="0"/>
            </a:br>
            <a:r>
              <a:rPr lang="en-US" dirty="0" smtClean="0"/>
              <a:t>	</a:t>
            </a:r>
          </a:p>
        </p:txBody>
      </p:sp>
      <p:graphicFrame>
        <p:nvGraphicFramePr>
          <p:cNvPr id="5" name="Diagram 4"/>
          <p:cNvGraphicFramePr/>
          <p:nvPr>
            <p:extLst>
              <p:ext uri="{D42A27DB-BD31-4B8C-83A1-F6EECF244321}">
                <p14:modId xmlns:p14="http://schemas.microsoft.com/office/powerpoint/2010/main" val="192369448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2286000" y="4267200"/>
            <a:ext cx="2362200" cy="2308324"/>
          </a:xfrm>
          <a:prstGeom prst="rect">
            <a:avLst/>
          </a:prstGeom>
          <a:noFill/>
        </p:spPr>
        <p:txBody>
          <a:bodyPr wrap="square" rtlCol="0">
            <a:spAutoFit/>
          </a:bodyPr>
          <a:lstStyle/>
          <a:p>
            <a:r>
              <a:rPr lang="en-US" dirty="0" smtClean="0"/>
              <a:t>Driving technology in higher education for the next 1-2 years:</a:t>
            </a:r>
          </a:p>
          <a:p>
            <a:endParaRPr lang="en-US" dirty="0"/>
          </a:p>
          <a:p>
            <a:pPr marL="285750" indent="-285750">
              <a:buFont typeface="Arial" charset="0"/>
              <a:buChar char="•"/>
            </a:pPr>
            <a:r>
              <a:rPr lang="en-US" dirty="0" smtClean="0"/>
              <a:t>Blended Learning Designs</a:t>
            </a:r>
          </a:p>
          <a:p>
            <a:pPr marL="285750" indent="-285750">
              <a:buFont typeface="Arial" charset="0"/>
              <a:buChar char="•"/>
            </a:pPr>
            <a:r>
              <a:rPr lang="en-US" dirty="0" smtClean="0"/>
              <a:t>Collaborative Learning</a:t>
            </a:r>
            <a:endParaRPr lang="en-US" dirty="0"/>
          </a:p>
        </p:txBody>
      </p:sp>
      <p:sp>
        <p:nvSpPr>
          <p:cNvPr id="7" name="TextBox 6"/>
          <p:cNvSpPr txBox="1"/>
          <p:nvPr/>
        </p:nvSpPr>
        <p:spPr>
          <a:xfrm>
            <a:off x="4902200" y="4267200"/>
            <a:ext cx="2362200" cy="2585323"/>
          </a:xfrm>
          <a:prstGeom prst="rect">
            <a:avLst/>
          </a:prstGeom>
          <a:noFill/>
        </p:spPr>
        <p:txBody>
          <a:bodyPr wrap="square" rtlCol="0">
            <a:spAutoFit/>
          </a:bodyPr>
          <a:lstStyle/>
          <a:p>
            <a:r>
              <a:rPr lang="en-US" dirty="0" smtClean="0"/>
              <a:t>Driving technology in higher education for the next 3-5 years:</a:t>
            </a:r>
          </a:p>
          <a:p>
            <a:endParaRPr lang="en-US" dirty="0"/>
          </a:p>
          <a:p>
            <a:pPr marL="285750" indent="-285750">
              <a:buFont typeface="Arial" charset="0"/>
              <a:buChar char="•"/>
            </a:pPr>
            <a:r>
              <a:rPr lang="en-US" dirty="0" smtClean="0"/>
              <a:t>Growing Focus on Measuring Learning</a:t>
            </a:r>
          </a:p>
          <a:p>
            <a:pPr marL="285750" indent="-285750">
              <a:buFont typeface="Arial" charset="0"/>
              <a:buChar char="•"/>
            </a:pPr>
            <a:r>
              <a:rPr lang="en-US" dirty="0" smtClean="0"/>
              <a:t>Redesigning Learning Spaces</a:t>
            </a:r>
            <a:endParaRPr lang="en-US" dirty="0"/>
          </a:p>
        </p:txBody>
      </p:sp>
      <p:sp>
        <p:nvSpPr>
          <p:cNvPr id="8" name="TextBox 7"/>
          <p:cNvSpPr txBox="1"/>
          <p:nvPr/>
        </p:nvSpPr>
        <p:spPr>
          <a:xfrm>
            <a:off x="7446617" y="4267200"/>
            <a:ext cx="2362200" cy="2308324"/>
          </a:xfrm>
          <a:prstGeom prst="rect">
            <a:avLst/>
          </a:prstGeom>
          <a:noFill/>
        </p:spPr>
        <p:txBody>
          <a:bodyPr wrap="square" rtlCol="0">
            <a:spAutoFit/>
          </a:bodyPr>
          <a:lstStyle/>
          <a:p>
            <a:r>
              <a:rPr lang="en-US" dirty="0" smtClean="0"/>
              <a:t>Driving technology in higher education for the next 5+ years:</a:t>
            </a:r>
          </a:p>
          <a:p>
            <a:endParaRPr lang="en-US" dirty="0"/>
          </a:p>
          <a:p>
            <a:pPr marL="285750" indent="-285750">
              <a:buFont typeface="Arial" charset="0"/>
              <a:buChar char="•"/>
            </a:pPr>
            <a:r>
              <a:rPr lang="en-US" dirty="0" smtClean="0"/>
              <a:t>Advancing Cultures of Innovation</a:t>
            </a:r>
          </a:p>
          <a:p>
            <a:pPr marL="285750" indent="-285750">
              <a:buFont typeface="Arial" charset="0"/>
              <a:buChar char="•"/>
            </a:pPr>
            <a:r>
              <a:rPr lang="en-US" dirty="0" smtClean="0"/>
              <a:t>Deeper Learning Approaches</a:t>
            </a:r>
            <a:endParaRPr lang="en-US" dirty="0"/>
          </a:p>
        </p:txBody>
      </p:sp>
    </p:spTree>
    <p:extLst>
      <p:ext uri="{BB962C8B-B14F-4D97-AF65-F5344CB8AC3E}">
        <p14:creationId xmlns:p14="http://schemas.microsoft.com/office/powerpoint/2010/main" val="536598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Blended Learning Design Definition and Relevance</a:t>
            </a:r>
            <a:endParaRPr lang="en-US" dirty="0"/>
          </a:p>
        </p:txBody>
      </p:sp>
      <p:sp>
        <p:nvSpPr>
          <p:cNvPr id="3" name="Content Placeholder 2"/>
          <p:cNvSpPr>
            <a:spLocks noGrp="1"/>
          </p:cNvSpPr>
          <p:nvPr>
            <p:ph idx="1"/>
          </p:nvPr>
        </p:nvSpPr>
        <p:spPr/>
        <p:txBody>
          <a:bodyPr/>
          <a:lstStyle/>
          <a:p>
            <a:pPr marL="0" indent="0">
              <a:buNone/>
            </a:pPr>
            <a:r>
              <a:rPr lang="en-US" dirty="0" smtClean="0"/>
              <a:t>Blended learning design utilizes best practices in both online and face-to-face methods in order to increase the flexibility, ease of access, and sophisticated technology students experience in college and university coursework. Learning is active and student led through the completion of activities across multimedia domains.  </a:t>
            </a:r>
          </a:p>
          <a:p>
            <a:pPr marL="0" indent="0">
              <a:buNone/>
            </a:pPr>
            <a:r>
              <a:rPr lang="en-US" dirty="0" smtClean="0"/>
              <a:t>Blended learning allows students to expand their creative thinking, participate in independent study, and tailor learning experiences to meet their individuals needs. </a:t>
            </a:r>
          </a:p>
          <a:p>
            <a:pPr marL="0" indent="0">
              <a:buNone/>
            </a:pPr>
            <a:r>
              <a:rPr lang="en-US" i="1" dirty="0" smtClean="0"/>
              <a:t>NWC Horizon Report: 2017 Higher Education Edition, pg. 18</a:t>
            </a:r>
          </a:p>
        </p:txBody>
      </p:sp>
    </p:spTree>
    <p:extLst>
      <p:ext uri="{BB962C8B-B14F-4D97-AF65-F5344CB8AC3E}">
        <p14:creationId xmlns:p14="http://schemas.microsoft.com/office/powerpoint/2010/main" val="925152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Blended Learning Design on Practices</a:t>
            </a:r>
            <a:endParaRPr lang="en-US" dirty="0"/>
          </a:p>
        </p:txBody>
      </p:sp>
      <p:sp>
        <p:nvSpPr>
          <p:cNvPr id="3" name="Content Placeholder 2"/>
          <p:cNvSpPr>
            <a:spLocks noGrp="1"/>
          </p:cNvSpPr>
          <p:nvPr>
            <p:ph idx="1"/>
          </p:nvPr>
        </p:nvSpPr>
        <p:spPr/>
        <p:txBody>
          <a:bodyPr/>
          <a:lstStyle/>
          <a:p>
            <a:pPr marL="0" indent="0">
              <a:buNone/>
            </a:pPr>
            <a:r>
              <a:rPr lang="en-US" dirty="0" smtClean="0"/>
              <a:t>As blended learning gains momentum across the country, campuses are replacing lecture-style formats with video lectures and the usage of a variety of digital learning platforms. </a:t>
            </a:r>
          </a:p>
          <a:p>
            <a:pPr marL="0" indent="0">
              <a:buNone/>
            </a:pPr>
            <a:r>
              <a:rPr lang="en-US" dirty="0" smtClean="0"/>
              <a:t>Three elements have been identified as fundamental to the success of implementing blended learning design:</a:t>
            </a:r>
          </a:p>
          <a:p>
            <a:r>
              <a:rPr lang="en-US" dirty="0"/>
              <a:t>B</a:t>
            </a:r>
            <a:r>
              <a:rPr lang="en-US" dirty="0" smtClean="0"/>
              <a:t>est practices in implementation methods</a:t>
            </a:r>
          </a:p>
          <a:p>
            <a:r>
              <a:rPr lang="en-US" dirty="0" smtClean="0"/>
              <a:t>Ways to promote a culture in which key stakeholders understand and support the need for transition to blended models</a:t>
            </a:r>
          </a:p>
          <a:p>
            <a:r>
              <a:rPr lang="en-US" dirty="0" smtClean="0"/>
              <a:t>Communication strategies to strengthen relationships between educators and technical staff</a:t>
            </a:r>
          </a:p>
          <a:p>
            <a:pPr marL="0" indent="0">
              <a:buNone/>
            </a:pPr>
            <a:r>
              <a:rPr lang="en-US" i="1" dirty="0" smtClean="0"/>
              <a:t>NWC Horizon Report: 2017 Higher Education Edition, pg. 19</a:t>
            </a:r>
            <a:r>
              <a:rPr lang="en-US" dirty="0" smtClean="0"/>
              <a:t> </a:t>
            </a:r>
          </a:p>
          <a:p>
            <a:endParaRPr lang="en-US" dirty="0"/>
          </a:p>
        </p:txBody>
      </p:sp>
    </p:spTree>
    <p:extLst>
      <p:ext uri="{BB962C8B-B14F-4D97-AF65-F5344CB8AC3E}">
        <p14:creationId xmlns:p14="http://schemas.microsoft.com/office/powerpoint/2010/main" val="269104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Blended Learning Design in Practice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Scenario #1:</a:t>
            </a:r>
          </a:p>
          <a:p>
            <a:pPr marL="0" indent="0">
              <a:buNone/>
            </a:pPr>
            <a:r>
              <a:rPr lang="en-US" dirty="0" smtClean="0"/>
              <a:t>Mary wants her students to pull relevant community and school data in order to develop data-based goals for specific populations of students within the special education department. </a:t>
            </a:r>
          </a:p>
          <a:p>
            <a:pPr marL="0" indent="0">
              <a:buNone/>
            </a:pPr>
            <a:r>
              <a:rPr lang="en-US" dirty="0" smtClean="0"/>
              <a:t>Face to Face Instruction Looks Like:</a:t>
            </a:r>
          </a:p>
          <a:p>
            <a:pPr marL="0" indent="0">
              <a:buNone/>
            </a:pPr>
            <a:r>
              <a:rPr lang="en-US" dirty="0" smtClean="0"/>
              <a:t>Mary lectures the importance of data-based goals then proceeds to pull up the websites for relevant school and community data while students watch.</a:t>
            </a:r>
          </a:p>
          <a:p>
            <a:pPr marL="0" indent="0">
              <a:buNone/>
            </a:pPr>
            <a:r>
              <a:rPr lang="en-US" dirty="0" smtClean="0"/>
              <a:t>Blended Design Looks Like:</a:t>
            </a:r>
          </a:p>
          <a:p>
            <a:pPr marL="0" indent="0">
              <a:buNone/>
            </a:pPr>
            <a:r>
              <a:rPr lang="en-US" dirty="0" smtClean="0"/>
              <a:t>Mary records her lecture and provides students with the active links to the websites that they can explore during her lecture. Instead of watching as Mary accesses the material, students are actively accessing material themselves in real time. </a:t>
            </a:r>
            <a:endParaRPr lang="en-US" dirty="0"/>
          </a:p>
        </p:txBody>
      </p:sp>
    </p:spTree>
    <p:extLst>
      <p:ext uri="{BB962C8B-B14F-4D97-AF65-F5344CB8AC3E}">
        <p14:creationId xmlns:p14="http://schemas.microsoft.com/office/powerpoint/2010/main" val="2047826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 Computer 16x9">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2901026.potx" id="{468775DC-C458-452B-B494-CBFA066AAFA0}" vid="{10EEBE7C-0769-4F35-B6EB-5940E3BEB5F4}"/>
    </a:ext>
  </a:extLst>
</a:theme>
</file>

<file path=ppt/theme/theme2.xml><?xml version="1.0" encoding="utf-8"?>
<a:theme xmlns:a="http://schemas.openxmlformats.org/drawingml/2006/main" name="Office Theme">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1566889</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2012-05-23T08:44:00+00:00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TP102901017</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836753</LocLastLocAttemptVersionLookup>
    <IsSearchable xmlns="4873beb7-5857-4685-be1f-d57550cc96cc">true</IsSearchable>
    <TemplateTemplateType xmlns="4873beb7-5857-4685-be1f-d57550cc96cc">PowerPoint Design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REDMOND\v-anij</DisplayName>
        <AccountId>2469</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746CFF6F-D9AA-4BC0-911A-0A1356771912}">
  <ds:schemaRefs>
    <ds:schemaRef ds:uri="http://schemas.microsoft.com/sharepoint/v3/contenttype/forms"/>
  </ds:schemaRefs>
</ds:datastoreItem>
</file>

<file path=customXml/itemProps2.xml><?xml version="1.0" encoding="utf-8"?>
<ds:datastoreItem xmlns:ds="http://schemas.openxmlformats.org/officeDocument/2006/customXml" ds:itemID="{0B5C6E15-39DC-470B-9445-F754B94580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098515-0C12-46CF-BC7C-69B4A13CD5FA}">
  <ds:schemaRefs>
    <ds:schemaRef ds:uri="http://purl.org/dc/elements/1.1/"/>
    <ds:schemaRef ds:uri="http://schemas.microsoft.com/office/2006/metadata/properties"/>
    <ds:schemaRef ds:uri="http://purl.org/dc/terms/"/>
    <ds:schemaRef ds:uri="http://schemas.microsoft.com/office/2006/documentManagement/types"/>
    <ds:schemaRef ds:uri="4873beb7-5857-4685-be1f-d57550cc96cc"/>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Business technology circuit board design presentation (widescreen)</Template>
  <TotalTime>215</TotalTime>
  <Words>1470</Words>
  <Application>Microsoft Macintosh PowerPoint</Application>
  <PresentationFormat>Widescreen</PresentationFormat>
  <Paragraphs>160</Paragraphs>
  <Slides>31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Candara</vt:lpstr>
      <vt:lpstr>Consolas</vt:lpstr>
      <vt:lpstr>Arial</vt:lpstr>
      <vt:lpstr>Tech Computer 16x9</vt:lpstr>
      <vt:lpstr>Blended Learning Designs in Higher Education</vt:lpstr>
      <vt:lpstr>Welcome!</vt:lpstr>
      <vt:lpstr>Instructions for Navigating Through the Module</vt:lpstr>
      <vt:lpstr>Overview</vt:lpstr>
      <vt:lpstr>Module Learning Goals:</vt:lpstr>
      <vt:lpstr>Timeline and Trend Descriptions</vt:lpstr>
      <vt:lpstr>Blended Learning Design Definition and Relevance</vt:lpstr>
      <vt:lpstr>Implications of Blended Learning Design on Practices</vt:lpstr>
      <vt:lpstr>Blended Learning Design in Practice</vt:lpstr>
      <vt:lpstr>Blended Learning Design in Practice</vt:lpstr>
      <vt:lpstr>Explore ALL the options!</vt:lpstr>
      <vt:lpstr>Benefits of Blended Learning</vt:lpstr>
      <vt:lpstr>Barriers to Implementation</vt:lpstr>
      <vt:lpstr>Check for Understanding</vt:lpstr>
      <vt:lpstr>How would you define a blended learning design?</vt:lpstr>
      <vt:lpstr>That’s Right!</vt:lpstr>
      <vt:lpstr>Oops, that’s wrong!</vt:lpstr>
      <vt:lpstr>Oops, that’s wrong!</vt:lpstr>
      <vt:lpstr>Oops, that’s wrong!</vt:lpstr>
      <vt:lpstr>Which is not a proper strategy for implementing blended learning design?</vt:lpstr>
      <vt:lpstr>That’s Right!</vt:lpstr>
      <vt:lpstr>Oops, that’s wrong!</vt:lpstr>
      <vt:lpstr>What is a noted benefit of blended learning design?</vt:lpstr>
      <vt:lpstr>That’s Right!</vt:lpstr>
      <vt:lpstr>Oops, that’s wrong!</vt:lpstr>
      <vt:lpstr>Which is not at noted barrier to implementing blended learning design?</vt:lpstr>
      <vt:lpstr>Oops, that’s wrong!</vt:lpstr>
      <vt:lpstr>That’s correct!</vt:lpstr>
      <vt:lpstr>You’re finished!</vt:lpstr>
      <vt:lpstr>Youtube Resources for Learning More About Blended Learning Design</vt:lpstr>
      <vt:lpstr>Resources for Module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Deeper Learning Approaches in Higher Education</dc:title>
  <dc:creator>Microsoft Office User</dc:creator>
  <cp:lastModifiedBy>Microsoft Office User</cp:lastModifiedBy>
  <cp:revision>24</cp:revision>
  <dcterms:created xsi:type="dcterms:W3CDTF">2017-09-17T22:57:16Z</dcterms:created>
  <dcterms:modified xsi:type="dcterms:W3CDTF">2017-09-18T02:37:05Z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